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63"/>
  </p:notesMasterIdLst>
  <p:handoutMasterIdLst>
    <p:handoutMasterId r:id="rId64"/>
  </p:handoutMasterIdLst>
  <p:sldIdLst>
    <p:sldId id="496" r:id="rId4"/>
    <p:sldId id="567" r:id="rId5"/>
    <p:sldId id="499" r:id="rId6"/>
    <p:sldId id="500" r:id="rId7"/>
    <p:sldId id="341" r:id="rId8"/>
    <p:sldId id="501" r:id="rId9"/>
    <p:sldId id="502" r:id="rId10"/>
    <p:sldId id="604" r:id="rId11"/>
    <p:sldId id="607" r:id="rId12"/>
    <p:sldId id="610" r:id="rId13"/>
    <p:sldId id="530" r:id="rId14"/>
    <p:sldId id="531" r:id="rId15"/>
    <p:sldId id="532" r:id="rId16"/>
    <p:sldId id="533" r:id="rId17"/>
    <p:sldId id="534" r:id="rId18"/>
    <p:sldId id="538" r:id="rId19"/>
    <p:sldId id="611" r:id="rId20"/>
    <p:sldId id="475" r:id="rId21"/>
    <p:sldId id="529" r:id="rId22"/>
    <p:sldId id="569" r:id="rId23"/>
    <p:sldId id="570" r:id="rId24"/>
    <p:sldId id="571" r:id="rId25"/>
    <p:sldId id="572" r:id="rId26"/>
    <p:sldId id="573" r:id="rId27"/>
    <p:sldId id="574" r:id="rId28"/>
    <p:sldId id="594" r:id="rId29"/>
    <p:sldId id="575" r:id="rId30"/>
    <p:sldId id="576" r:id="rId31"/>
    <p:sldId id="577" r:id="rId32"/>
    <p:sldId id="578" r:id="rId33"/>
    <p:sldId id="579" r:id="rId34"/>
    <p:sldId id="580" r:id="rId35"/>
    <p:sldId id="581" r:id="rId36"/>
    <p:sldId id="582" r:id="rId37"/>
    <p:sldId id="608" r:id="rId38"/>
    <p:sldId id="609" r:id="rId39"/>
    <p:sldId id="583" r:id="rId40"/>
    <p:sldId id="584" r:id="rId41"/>
    <p:sldId id="585" r:id="rId42"/>
    <p:sldId id="586" r:id="rId43"/>
    <p:sldId id="587" r:id="rId44"/>
    <p:sldId id="588" r:id="rId45"/>
    <p:sldId id="589" r:id="rId46"/>
    <p:sldId id="590" r:id="rId47"/>
    <p:sldId id="605" r:id="rId48"/>
    <p:sldId id="591" r:id="rId49"/>
    <p:sldId id="592" r:id="rId50"/>
    <p:sldId id="593" r:id="rId51"/>
    <p:sldId id="595" r:id="rId52"/>
    <p:sldId id="606" r:id="rId53"/>
    <p:sldId id="596" r:id="rId54"/>
    <p:sldId id="597" r:id="rId55"/>
    <p:sldId id="598" r:id="rId56"/>
    <p:sldId id="599" r:id="rId57"/>
    <p:sldId id="600" r:id="rId58"/>
    <p:sldId id="601" r:id="rId59"/>
    <p:sldId id="602" r:id="rId60"/>
    <p:sldId id="603" r:id="rId61"/>
    <p:sldId id="568" r:id="rId6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33CC"/>
    <a:srgbClr val="0000FF"/>
    <a:srgbClr val="006600"/>
    <a:srgbClr val="960000"/>
    <a:srgbClr val="2A55D6"/>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535" autoAdjust="0"/>
  </p:normalViewPr>
  <p:slideViewPr>
    <p:cSldViewPr>
      <p:cViewPr varScale="1">
        <p:scale>
          <a:sx n="66" d="100"/>
          <a:sy n="66" d="100"/>
        </p:scale>
        <p:origin x="1725" y="41"/>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1/12/2020</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1/12/2020</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15</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16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19</a:t>
            </a:fld>
            <a:endParaRPr lang="en-US"/>
          </a:p>
        </p:txBody>
      </p:sp>
    </p:spTree>
    <p:extLst>
      <p:ext uri="{BB962C8B-B14F-4D97-AF65-F5344CB8AC3E}">
        <p14:creationId xmlns:p14="http://schemas.microsoft.com/office/powerpoint/2010/main" val="30517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20</a:t>
            </a:fld>
            <a:endParaRPr lang="en-US"/>
          </a:p>
        </p:txBody>
      </p:sp>
    </p:spTree>
    <p:extLst>
      <p:ext uri="{BB962C8B-B14F-4D97-AF65-F5344CB8AC3E}">
        <p14:creationId xmlns:p14="http://schemas.microsoft.com/office/powerpoint/2010/main" val="65550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21</a:t>
            </a:fld>
            <a:endParaRPr lang="en-US"/>
          </a:p>
        </p:txBody>
      </p:sp>
    </p:spTree>
    <p:extLst>
      <p:ext uri="{BB962C8B-B14F-4D97-AF65-F5344CB8AC3E}">
        <p14:creationId xmlns:p14="http://schemas.microsoft.com/office/powerpoint/2010/main" val="111820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22</a:t>
            </a:fld>
            <a:endParaRPr lang="en-US"/>
          </a:p>
        </p:txBody>
      </p:sp>
    </p:spTree>
    <p:extLst>
      <p:ext uri="{BB962C8B-B14F-4D97-AF65-F5344CB8AC3E}">
        <p14:creationId xmlns:p14="http://schemas.microsoft.com/office/powerpoint/2010/main" val="132874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23</a:t>
            </a:fld>
            <a:endParaRPr lang="en-US"/>
          </a:p>
        </p:txBody>
      </p:sp>
    </p:spTree>
    <p:extLst>
      <p:ext uri="{BB962C8B-B14F-4D97-AF65-F5344CB8AC3E}">
        <p14:creationId xmlns:p14="http://schemas.microsoft.com/office/powerpoint/2010/main" val="373762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24</a:t>
            </a:fld>
            <a:endParaRPr lang="en-US"/>
          </a:p>
        </p:txBody>
      </p:sp>
    </p:spTree>
    <p:extLst>
      <p:ext uri="{BB962C8B-B14F-4D97-AF65-F5344CB8AC3E}">
        <p14:creationId xmlns:p14="http://schemas.microsoft.com/office/powerpoint/2010/main" val="308733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25</a:t>
            </a:fld>
            <a:endParaRPr lang="en-US"/>
          </a:p>
        </p:txBody>
      </p:sp>
    </p:spTree>
    <p:extLst>
      <p:ext uri="{BB962C8B-B14F-4D97-AF65-F5344CB8AC3E}">
        <p14:creationId xmlns:p14="http://schemas.microsoft.com/office/powerpoint/2010/main" val="237588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26</a:t>
            </a:fld>
            <a:endParaRPr lang="en-US"/>
          </a:p>
        </p:txBody>
      </p:sp>
    </p:spTree>
    <p:extLst>
      <p:ext uri="{BB962C8B-B14F-4D97-AF65-F5344CB8AC3E}">
        <p14:creationId xmlns:p14="http://schemas.microsoft.com/office/powerpoint/2010/main" val="399122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dirty="0"/>
          </a:p>
        </p:txBody>
      </p:sp>
    </p:spTree>
    <p:extLst>
      <p:ext uri="{BB962C8B-B14F-4D97-AF65-F5344CB8AC3E}">
        <p14:creationId xmlns:p14="http://schemas.microsoft.com/office/powerpoint/2010/main" val="2043501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27</a:t>
            </a:fld>
            <a:endParaRPr lang="en-US"/>
          </a:p>
        </p:txBody>
      </p:sp>
    </p:spTree>
    <p:extLst>
      <p:ext uri="{BB962C8B-B14F-4D97-AF65-F5344CB8AC3E}">
        <p14:creationId xmlns:p14="http://schemas.microsoft.com/office/powerpoint/2010/main" val="278177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28</a:t>
            </a:fld>
            <a:endParaRPr lang="en-US"/>
          </a:p>
        </p:txBody>
      </p:sp>
    </p:spTree>
    <p:extLst>
      <p:ext uri="{BB962C8B-B14F-4D97-AF65-F5344CB8AC3E}">
        <p14:creationId xmlns:p14="http://schemas.microsoft.com/office/powerpoint/2010/main" val="335415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29</a:t>
            </a:fld>
            <a:endParaRPr lang="en-US"/>
          </a:p>
        </p:txBody>
      </p:sp>
    </p:spTree>
    <p:extLst>
      <p:ext uri="{BB962C8B-B14F-4D97-AF65-F5344CB8AC3E}">
        <p14:creationId xmlns:p14="http://schemas.microsoft.com/office/powerpoint/2010/main" val="426042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30</a:t>
            </a:fld>
            <a:endParaRPr lang="en-US"/>
          </a:p>
        </p:txBody>
      </p:sp>
    </p:spTree>
    <p:extLst>
      <p:ext uri="{BB962C8B-B14F-4D97-AF65-F5344CB8AC3E}">
        <p14:creationId xmlns:p14="http://schemas.microsoft.com/office/powerpoint/2010/main" val="71882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31</a:t>
            </a:fld>
            <a:endParaRPr lang="en-US"/>
          </a:p>
        </p:txBody>
      </p:sp>
    </p:spTree>
    <p:extLst>
      <p:ext uri="{BB962C8B-B14F-4D97-AF65-F5344CB8AC3E}">
        <p14:creationId xmlns:p14="http://schemas.microsoft.com/office/powerpoint/2010/main" val="628467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32</a:t>
            </a:fld>
            <a:endParaRPr lang="en-US"/>
          </a:p>
        </p:txBody>
      </p:sp>
    </p:spTree>
    <p:extLst>
      <p:ext uri="{BB962C8B-B14F-4D97-AF65-F5344CB8AC3E}">
        <p14:creationId xmlns:p14="http://schemas.microsoft.com/office/powerpoint/2010/main" val="386316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33</a:t>
            </a:fld>
            <a:endParaRPr lang="en-US"/>
          </a:p>
        </p:txBody>
      </p:sp>
    </p:spTree>
    <p:extLst>
      <p:ext uri="{BB962C8B-B14F-4D97-AF65-F5344CB8AC3E}">
        <p14:creationId xmlns:p14="http://schemas.microsoft.com/office/powerpoint/2010/main" val="401714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34</a:t>
            </a:fld>
            <a:endParaRPr lang="en-US"/>
          </a:p>
        </p:txBody>
      </p:sp>
    </p:spTree>
    <p:extLst>
      <p:ext uri="{BB962C8B-B14F-4D97-AF65-F5344CB8AC3E}">
        <p14:creationId xmlns:p14="http://schemas.microsoft.com/office/powerpoint/2010/main" val="75697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37</a:t>
            </a:fld>
            <a:endParaRPr lang="en-US"/>
          </a:p>
        </p:txBody>
      </p:sp>
    </p:spTree>
    <p:extLst>
      <p:ext uri="{BB962C8B-B14F-4D97-AF65-F5344CB8AC3E}">
        <p14:creationId xmlns:p14="http://schemas.microsoft.com/office/powerpoint/2010/main" val="26531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38</a:t>
            </a:fld>
            <a:endParaRPr lang="en-US"/>
          </a:p>
        </p:txBody>
      </p:sp>
    </p:spTree>
    <p:extLst>
      <p:ext uri="{BB962C8B-B14F-4D97-AF65-F5344CB8AC3E}">
        <p14:creationId xmlns:p14="http://schemas.microsoft.com/office/powerpoint/2010/main" val="249881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39</a:t>
            </a:fld>
            <a:endParaRPr lang="en-US"/>
          </a:p>
        </p:txBody>
      </p:sp>
    </p:spTree>
    <p:extLst>
      <p:ext uri="{BB962C8B-B14F-4D97-AF65-F5344CB8AC3E}">
        <p14:creationId xmlns:p14="http://schemas.microsoft.com/office/powerpoint/2010/main" val="383989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40</a:t>
            </a:fld>
            <a:endParaRPr lang="en-US"/>
          </a:p>
        </p:txBody>
      </p:sp>
    </p:spTree>
    <p:extLst>
      <p:ext uri="{BB962C8B-B14F-4D97-AF65-F5344CB8AC3E}">
        <p14:creationId xmlns:p14="http://schemas.microsoft.com/office/powerpoint/2010/main" val="225893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41</a:t>
            </a:fld>
            <a:endParaRPr lang="en-US"/>
          </a:p>
        </p:txBody>
      </p:sp>
    </p:spTree>
    <p:extLst>
      <p:ext uri="{BB962C8B-B14F-4D97-AF65-F5344CB8AC3E}">
        <p14:creationId xmlns:p14="http://schemas.microsoft.com/office/powerpoint/2010/main" val="279742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42</a:t>
            </a:fld>
            <a:endParaRPr lang="en-US"/>
          </a:p>
        </p:txBody>
      </p:sp>
    </p:spTree>
    <p:extLst>
      <p:ext uri="{BB962C8B-B14F-4D97-AF65-F5344CB8AC3E}">
        <p14:creationId xmlns:p14="http://schemas.microsoft.com/office/powerpoint/2010/main" val="243785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43</a:t>
            </a:fld>
            <a:endParaRPr lang="en-US"/>
          </a:p>
        </p:txBody>
      </p:sp>
    </p:spTree>
    <p:extLst>
      <p:ext uri="{BB962C8B-B14F-4D97-AF65-F5344CB8AC3E}">
        <p14:creationId xmlns:p14="http://schemas.microsoft.com/office/powerpoint/2010/main" val="333802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44</a:t>
            </a:fld>
            <a:endParaRPr lang="en-US"/>
          </a:p>
        </p:txBody>
      </p:sp>
    </p:spTree>
    <p:extLst>
      <p:ext uri="{BB962C8B-B14F-4D97-AF65-F5344CB8AC3E}">
        <p14:creationId xmlns:p14="http://schemas.microsoft.com/office/powerpoint/2010/main" val="2644188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45</a:t>
            </a:fld>
            <a:endParaRPr lang="en-US"/>
          </a:p>
        </p:txBody>
      </p:sp>
    </p:spTree>
    <p:extLst>
      <p:ext uri="{BB962C8B-B14F-4D97-AF65-F5344CB8AC3E}">
        <p14:creationId xmlns:p14="http://schemas.microsoft.com/office/powerpoint/2010/main" val="258463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46</a:t>
            </a:fld>
            <a:endParaRPr lang="en-US"/>
          </a:p>
        </p:txBody>
      </p:sp>
    </p:spTree>
    <p:extLst>
      <p:ext uri="{BB962C8B-B14F-4D97-AF65-F5344CB8AC3E}">
        <p14:creationId xmlns:p14="http://schemas.microsoft.com/office/powerpoint/2010/main" val="267232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47</a:t>
            </a:fld>
            <a:endParaRPr lang="en-US"/>
          </a:p>
        </p:txBody>
      </p:sp>
    </p:spTree>
    <p:extLst>
      <p:ext uri="{BB962C8B-B14F-4D97-AF65-F5344CB8AC3E}">
        <p14:creationId xmlns:p14="http://schemas.microsoft.com/office/powerpoint/2010/main" val="2882991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48</a:t>
            </a:fld>
            <a:endParaRPr lang="en-US"/>
          </a:p>
        </p:txBody>
      </p:sp>
    </p:spTree>
    <p:extLst>
      <p:ext uri="{BB962C8B-B14F-4D97-AF65-F5344CB8AC3E}">
        <p14:creationId xmlns:p14="http://schemas.microsoft.com/office/powerpoint/2010/main" val="19670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49</a:t>
            </a:fld>
            <a:endParaRPr lang="en-US"/>
          </a:p>
        </p:txBody>
      </p:sp>
    </p:spTree>
    <p:extLst>
      <p:ext uri="{BB962C8B-B14F-4D97-AF65-F5344CB8AC3E}">
        <p14:creationId xmlns:p14="http://schemas.microsoft.com/office/powerpoint/2010/main" val="73633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51</a:t>
            </a:fld>
            <a:endParaRPr lang="en-US"/>
          </a:p>
        </p:txBody>
      </p:sp>
    </p:spTree>
    <p:extLst>
      <p:ext uri="{BB962C8B-B14F-4D97-AF65-F5344CB8AC3E}">
        <p14:creationId xmlns:p14="http://schemas.microsoft.com/office/powerpoint/2010/main" val="2530796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52</a:t>
            </a:fld>
            <a:endParaRPr lang="en-US"/>
          </a:p>
        </p:txBody>
      </p:sp>
    </p:spTree>
    <p:extLst>
      <p:ext uri="{BB962C8B-B14F-4D97-AF65-F5344CB8AC3E}">
        <p14:creationId xmlns:p14="http://schemas.microsoft.com/office/powerpoint/2010/main" val="1797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53</a:t>
            </a:fld>
            <a:endParaRPr lang="en-US"/>
          </a:p>
        </p:txBody>
      </p:sp>
    </p:spTree>
    <p:extLst>
      <p:ext uri="{BB962C8B-B14F-4D97-AF65-F5344CB8AC3E}">
        <p14:creationId xmlns:p14="http://schemas.microsoft.com/office/powerpoint/2010/main" val="4224668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54</a:t>
            </a:fld>
            <a:endParaRPr lang="en-US"/>
          </a:p>
        </p:txBody>
      </p:sp>
    </p:spTree>
    <p:extLst>
      <p:ext uri="{BB962C8B-B14F-4D97-AF65-F5344CB8AC3E}">
        <p14:creationId xmlns:p14="http://schemas.microsoft.com/office/powerpoint/2010/main" val="615666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55</a:t>
            </a:fld>
            <a:endParaRPr lang="en-US"/>
          </a:p>
        </p:txBody>
      </p:sp>
    </p:spTree>
    <p:extLst>
      <p:ext uri="{BB962C8B-B14F-4D97-AF65-F5344CB8AC3E}">
        <p14:creationId xmlns:p14="http://schemas.microsoft.com/office/powerpoint/2010/main" val="207145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56</a:t>
            </a:fld>
            <a:endParaRPr lang="en-US"/>
          </a:p>
        </p:txBody>
      </p:sp>
    </p:spTree>
    <p:extLst>
      <p:ext uri="{BB962C8B-B14F-4D97-AF65-F5344CB8AC3E}">
        <p14:creationId xmlns:p14="http://schemas.microsoft.com/office/powerpoint/2010/main" val="8999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57</a:t>
            </a:fld>
            <a:endParaRPr lang="en-US"/>
          </a:p>
        </p:txBody>
      </p:sp>
    </p:spTree>
    <p:extLst>
      <p:ext uri="{BB962C8B-B14F-4D97-AF65-F5344CB8AC3E}">
        <p14:creationId xmlns:p14="http://schemas.microsoft.com/office/powerpoint/2010/main" val="365132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58</a:t>
            </a:fld>
            <a:endParaRPr lang="en-US"/>
          </a:p>
        </p:txBody>
      </p:sp>
    </p:spTree>
    <p:extLst>
      <p:ext uri="{BB962C8B-B14F-4D97-AF65-F5344CB8AC3E}">
        <p14:creationId xmlns:p14="http://schemas.microsoft.com/office/powerpoint/2010/main" val="2236706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59</a:t>
            </a:fld>
            <a:endParaRPr lang="en-US" dirty="0"/>
          </a:p>
        </p:txBody>
      </p:sp>
    </p:spTree>
    <p:extLst>
      <p:ext uri="{BB962C8B-B14F-4D97-AF65-F5344CB8AC3E}">
        <p14:creationId xmlns:p14="http://schemas.microsoft.com/office/powerpoint/2010/main" val="418013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dirty="0"/>
          </a:p>
        </p:txBody>
      </p:sp>
    </p:spTree>
    <p:extLst>
      <p:ext uri="{BB962C8B-B14F-4D97-AF65-F5344CB8AC3E}">
        <p14:creationId xmlns:p14="http://schemas.microsoft.com/office/powerpoint/2010/main" val="210164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11</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12</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13</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14</a:t>
            </a:fld>
            <a:endParaRPr lang="en-US"/>
          </a:p>
        </p:txBody>
      </p:sp>
    </p:spTree>
    <p:extLst>
      <p:ext uri="{BB962C8B-B14F-4D97-AF65-F5344CB8AC3E}">
        <p14:creationId xmlns:p14="http://schemas.microsoft.com/office/powerpoint/2010/main" val="249663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piazza.com/utoronto.ca/winter2019/cscd70/home" TargetMode="External"/><Relationship Id="rId2" Type="http://schemas.openxmlformats.org/officeDocument/2006/relationships/hyperlink" Target="http://www.cs.toronto.edu/~pekhimenko/courses/cscd70-w18/"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2020</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a:xfrm>
            <a:off x="609600" y="2438400"/>
            <a:ext cx="8229600" cy="1143000"/>
          </a:xfrm>
        </p:spPr>
        <p:txBody>
          <a:bodyPr>
            <a:normAutofit fontScale="90000"/>
          </a:bodyPr>
          <a:lstStyle/>
          <a:p>
            <a:r>
              <a:rPr lang="en-US" dirty="0"/>
              <a:t>Why Computing Matters (So Much)?</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74423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11</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12</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8538" y="3063074"/>
              <a:ext cx="797831" cy="461665"/>
            </a:xfrm>
            <a:prstGeom prst="rect">
              <a:avLst/>
            </a:prstGeom>
            <a:noFill/>
          </p:spPr>
          <p:txBody>
            <a:bodyPr wrap="none" rtlCol="0">
              <a:spAutoFit/>
            </a:bodyPr>
            <a:lstStyle/>
            <a:p>
              <a:pPr algn="ctr"/>
              <a:r>
                <a:rPr lang="en-US" sz="2400" dirty="0"/>
                <a:t>2020</a:t>
              </a:r>
            </a:p>
          </p:txBody>
        </p:sp>
        <p:pic>
          <p:nvPicPr>
            <p:cNvPr id="13" name="Picture 12" descr="Datapoint2200img.jpg"/>
            <p:cNvPicPr>
              <a:picLocks noChangeAspect="1"/>
            </p:cNvPicPr>
            <p:nvPr/>
          </p:nvPicPr>
          <p:blipFill rotWithShape="1">
            <a:blip r:embed="rId4">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99926"/>
            <a:ext cx="876300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13</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14</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15</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16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21A-E01D-4C60-BB90-E65D063B3CE0}"/>
              </a:ext>
            </a:extLst>
          </p:cNvPr>
          <p:cNvSpPr>
            <a:spLocks noGrp="1"/>
          </p:cNvSpPr>
          <p:nvPr>
            <p:ph type="title"/>
          </p:nvPr>
        </p:nvSpPr>
        <p:spPr/>
        <p:txBody>
          <a:bodyPr/>
          <a:lstStyle/>
          <a:p>
            <a:r>
              <a:rPr lang="en-US" dirty="0"/>
              <a:t>Any Solution Moving Forward?</a:t>
            </a:r>
            <a:endParaRPr lang="en-CA" dirty="0"/>
          </a:p>
        </p:txBody>
      </p:sp>
      <p:sp>
        <p:nvSpPr>
          <p:cNvPr id="4" name="Slide Number Placeholder 3">
            <a:extLst>
              <a:ext uri="{FF2B5EF4-FFF2-40B4-BE49-F238E27FC236}">
                <a16:creationId xmlns:a16="http://schemas.microsoft.com/office/drawing/2014/main" id="{6B4F0877-DF3F-4871-8106-B41DC1A2D798}"/>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pic>
        <p:nvPicPr>
          <p:cNvPr id="5" name="Рисунок 4" descr="34458-4866553.jpg">
            <a:extLst>
              <a:ext uri="{FF2B5EF4-FFF2-40B4-BE49-F238E27FC236}">
                <a16:creationId xmlns:a16="http://schemas.microsoft.com/office/drawing/2014/main" id="{B460321A-0A37-4E96-8B21-40BC5B87CC52}"/>
              </a:ext>
            </a:extLst>
          </p:cNvPr>
          <p:cNvPicPr>
            <a:picLocks noChangeAspect="1"/>
          </p:cNvPicPr>
          <p:nvPr/>
        </p:nvPicPr>
        <p:blipFill>
          <a:blip r:embed="rId2" cstate="print"/>
          <a:stretch>
            <a:fillRect/>
          </a:stretch>
        </p:blipFill>
        <p:spPr>
          <a:xfrm>
            <a:off x="3962400" y="2763943"/>
            <a:ext cx="2038672" cy="1617347"/>
          </a:xfrm>
          <a:prstGeom prst="rect">
            <a:avLst/>
          </a:prstGeom>
        </p:spPr>
      </p:pic>
      <p:pic>
        <p:nvPicPr>
          <p:cNvPr id="6" name="Picture 8" descr="Image result for nvidia v100 image">
            <a:extLst>
              <a:ext uri="{FF2B5EF4-FFF2-40B4-BE49-F238E27FC236}">
                <a16:creationId xmlns:a16="http://schemas.microsoft.com/office/drawing/2014/main" id="{992D59D0-7A03-43D7-A52A-B48C605AA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54" y="2704254"/>
            <a:ext cx="3480317" cy="1837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A68C31-BDD2-4017-874A-B5D406C5A903}"/>
              </a:ext>
            </a:extLst>
          </p:cNvPr>
          <p:cNvSpPr txBox="1"/>
          <p:nvPr/>
        </p:nvSpPr>
        <p:spPr>
          <a:xfrm>
            <a:off x="961068" y="4724400"/>
            <a:ext cx="1604350" cy="1569660"/>
          </a:xfrm>
          <a:prstGeom prst="rect">
            <a:avLst/>
          </a:prstGeom>
          <a:noFill/>
        </p:spPr>
        <p:txBody>
          <a:bodyPr wrap="none" rtlCol="0">
            <a:spAutoFit/>
          </a:bodyPr>
          <a:lstStyle/>
          <a:p>
            <a:r>
              <a:rPr lang="en-US" sz="2400" b="1" dirty="0"/>
              <a:t>GPUs</a:t>
            </a:r>
          </a:p>
          <a:p>
            <a:r>
              <a:rPr lang="en-US" sz="2400" b="1" dirty="0"/>
              <a:t>(Graphics</a:t>
            </a:r>
          </a:p>
          <a:p>
            <a:r>
              <a:rPr lang="en-US" sz="2400" b="1" dirty="0"/>
              <a:t>Processing </a:t>
            </a:r>
          </a:p>
          <a:p>
            <a:r>
              <a:rPr lang="en-US" sz="2400" b="1" dirty="0"/>
              <a:t>Units)</a:t>
            </a:r>
            <a:endParaRPr lang="en-CA" sz="2400" b="1" dirty="0"/>
          </a:p>
        </p:txBody>
      </p:sp>
      <p:sp>
        <p:nvSpPr>
          <p:cNvPr id="8" name="TextBox 7">
            <a:extLst>
              <a:ext uri="{FF2B5EF4-FFF2-40B4-BE49-F238E27FC236}">
                <a16:creationId xmlns:a16="http://schemas.microsoft.com/office/drawing/2014/main" id="{04C65E02-E405-48D5-B4C2-A40436673B61}"/>
              </a:ext>
            </a:extLst>
          </p:cNvPr>
          <p:cNvSpPr txBox="1"/>
          <p:nvPr/>
        </p:nvSpPr>
        <p:spPr>
          <a:xfrm>
            <a:off x="762000" y="2057400"/>
            <a:ext cx="3208186" cy="461665"/>
          </a:xfrm>
          <a:prstGeom prst="rect">
            <a:avLst/>
          </a:prstGeom>
          <a:noFill/>
        </p:spPr>
        <p:txBody>
          <a:bodyPr wrap="none" rtlCol="0">
            <a:spAutoFit/>
          </a:bodyPr>
          <a:lstStyle/>
          <a:p>
            <a:r>
              <a:rPr lang="en-US" sz="2400" b="1" dirty="0"/>
              <a:t>Hardware accelerators: </a:t>
            </a:r>
            <a:endParaRPr lang="en-CA" sz="2400" b="1" dirty="0"/>
          </a:p>
        </p:txBody>
      </p:sp>
      <p:sp>
        <p:nvSpPr>
          <p:cNvPr id="9" name="TextBox 8">
            <a:extLst>
              <a:ext uri="{FF2B5EF4-FFF2-40B4-BE49-F238E27FC236}">
                <a16:creationId xmlns:a16="http://schemas.microsoft.com/office/drawing/2014/main" id="{13369D3B-FE56-4B9A-8523-C279D63DCC4A}"/>
              </a:ext>
            </a:extLst>
          </p:cNvPr>
          <p:cNvSpPr txBox="1"/>
          <p:nvPr/>
        </p:nvSpPr>
        <p:spPr>
          <a:xfrm>
            <a:off x="3708447" y="4630520"/>
            <a:ext cx="2844753" cy="1569660"/>
          </a:xfrm>
          <a:prstGeom prst="rect">
            <a:avLst/>
          </a:prstGeom>
          <a:noFill/>
        </p:spPr>
        <p:txBody>
          <a:bodyPr wrap="none" rtlCol="0">
            <a:spAutoFit/>
          </a:bodyPr>
          <a:lstStyle/>
          <a:p>
            <a:r>
              <a:rPr lang="en-US" sz="2400" b="1" dirty="0"/>
              <a:t>FPGAs</a:t>
            </a:r>
          </a:p>
          <a:p>
            <a:r>
              <a:rPr lang="en-US" sz="2400" b="1" dirty="0"/>
              <a:t>(Field Programmable</a:t>
            </a:r>
          </a:p>
          <a:p>
            <a:r>
              <a:rPr lang="en-US" sz="2400" b="1" dirty="0"/>
              <a:t>Gate Arrays)</a:t>
            </a:r>
          </a:p>
          <a:p>
            <a:endParaRPr lang="en-CA" sz="2400" b="1" dirty="0"/>
          </a:p>
        </p:txBody>
      </p:sp>
      <p:pic>
        <p:nvPicPr>
          <p:cNvPr id="1026" name="Picture 2" descr="Image result for tensor processing unit">
            <a:extLst>
              <a:ext uri="{FF2B5EF4-FFF2-40B4-BE49-F238E27FC236}">
                <a16:creationId xmlns:a16="http://schemas.microsoft.com/office/drawing/2014/main" id="{F62F8C1F-9972-4854-A04B-AFD2AD7C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699" y="2763943"/>
            <a:ext cx="1951330" cy="15016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857E10-E08C-4665-8BD7-D8AF30D80852}"/>
              </a:ext>
            </a:extLst>
          </p:cNvPr>
          <p:cNvSpPr txBox="1"/>
          <p:nvPr/>
        </p:nvSpPr>
        <p:spPr>
          <a:xfrm>
            <a:off x="6941454" y="4630520"/>
            <a:ext cx="1535420" cy="1569660"/>
          </a:xfrm>
          <a:prstGeom prst="rect">
            <a:avLst/>
          </a:prstGeom>
          <a:noFill/>
        </p:spPr>
        <p:txBody>
          <a:bodyPr wrap="none" rtlCol="0">
            <a:spAutoFit/>
          </a:bodyPr>
          <a:lstStyle/>
          <a:p>
            <a:r>
              <a:rPr lang="en-US" sz="2400" b="1" dirty="0"/>
              <a:t>TPUs</a:t>
            </a:r>
          </a:p>
          <a:p>
            <a:r>
              <a:rPr lang="en-US" sz="2400" b="1" dirty="0"/>
              <a:t>(Tensor </a:t>
            </a:r>
          </a:p>
          <a:p>
            <a:r>
              <a:rPr lang="en-US" sz="2400" b="1" dirty="0"/>
              <a:t>Processing</a:t>
            </a:r>
          </a:p>
          <a:p>
            <a:r>
              <a:rPr lang="en-US" sz="2400" b="1" dirty="0"/>
              <a:t> Units)</a:t>
            </a:r>
            <a:endParaRPr lang="en-CA" sz="2400" b="1" dirty="0"/>
          </a:p>
        </p:txBody>
      </p:sp>
    </p:spTree>
    <p:extLst>
      <p:ext uri="{BB962C8B-B14F-4D97-AF65-F5344CB8AC3E}">
        <p14:creationId xmlns:p14="http://schemas.microsoft.com/office/powerpoint/2010/main" val="419146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93575"/>
            <a:ext cx="8077199" cy="1200266"/>
          </a:xfrm>
        </p:spPr>
        <p:txBody>
          <a:bodyPr>
            <a:normAutofit/>
          </a:bodyPr>
          <a:lstStyle/>
          <a:p>
            <a:r>
              <a:rPr lang="en-US" dirty="0"/>
              <a:t>Heterogeneity and Specialization</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grpSp>
        <p:nvGrpSpPr>
          <p:cNvPr id="5" name="Group 4"/>
          <p:cNvGrpSpPr/>
          <p:nvPr/>
        </p:nvGrpSpPr>
        <p:grpSpPr>
          <a:xfrm>
            <a:off x="2962565" y="2850611"/>
            <a:ext cx="3086100" cy="1543050"/>
            <a:chOff x="4191000" y="381000"/>
            <a:chExt cx="2286000" cy="1143000"/>
          </a:xfrm>
        </p:grpSpPr>
        <p:pic>
          <p:nvPicPr>
            <p:cNvPr id="6" name="Picture 5"/>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953000" y="38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5500" y="381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905500" y="914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38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334166" y="4146018"/>
            <a:ext cx="675185" cy="415498"/>
          </a:xfrm>
          <a:prstGeom prst="rect">
            <a:avLst/>
          </a:prstGeom>
          <a:noFill/>
        </p:spPr>
        <p:txBody>
          <a:bodyPr wrap="none" rtlCol="0">
            <a:spAutoFit/>
          </a:bodyPr>
          <a:lstStyle/>
          <a:p>
            <a:r>
              <a:rPr lang="en-US" sz="2100" b="1" dirty="0"/>
              <a:t>GPU</a:t>
            </a:r>
          </a:p>
        </p:txBody>
      </p:sp>
      <p:sp>
        <p:nvSpPr>
          <p:cNvPr id="13" name="TextBox 12"/>
          <p:cNvSpPr txBox="1"/>
          <p:nvPr/>
        </p:nvSpPr>
        <p:spPr>
          <a:xfrm>
            <a:off x="6033312" y="3064879"/>
            <a:ext cx="700833" cy="369332"/>
          </a:xfrm>
          <a:prstGeom prst="rect">
            <a:avLst/>
          </a:prstGeom>
          <a:noFill/>
        </p:spPr>
        <p:txBody>
          <a:bodyPr wrap="none" rtlCol="0">
            <a:spAutoFit/>
          </a:bodyPr>
          <a:lstStyle/>
          <a:p>
            <a:r>
              <a:rPr lang="en-US" b="1" dirty="0"/>
              <a:t>FPGA</a:t>
            </a:r>
          </a:p>
        </p:txBody>
      </p:sp>
      <p:sp>
        <p:nvSpPr>
          <p:cNvPr id="14" name="TextBox 13"/>
          <p:cNvSpPr txBox="1"/>
          <p:nvPr/>
        </p:nvSpPr>
        <p:spPr>
          <a:xfrm>
            <a:off x="1915680" y="3122586"/>
            <a:ext cx="962187" cy="553998"/>
          </a:xfrm>
          <a:prstGeom prst="rect">
            <a:avLst/>
          </a:prstGeom>
          <a:noFill/>
        </p:spPr>
        <p:txBody>
          <a:bodyPr wrap="none" rtlCol="0">
            <a:spAutoFit/>
          </a:bodyPr>
          <a:lstStyle/>
          <a:p>
            <a:pPr algn="ctr"/>
            <a:r>
              <a:rPr lang="en-US" sz="1500" b="1" dirty="0"/>
              <a:t>Multicore</a:t>
            </a:r>
          </a:p>
          <a:p>
            <a:pPr algn="ctr"/>
            <a:r>
              <a:rPr lang="en-US" sz="1500" b="1" dirty="0"/>
              <a:t>CPUs</a:t>
            </a:r>
          </a:p>
        </p:txBody>
      </p:sp>
      <p:sp>
        <p:nvSpPr>
          <p:cNvPr id="15" name="TextBox 14"/>
          <p:cNvSpPr txBox="1"/>
          <p:nvPr/>
        </p:nvSpPr>
        <p:spPr>
          <a:xfrm>
            <a:off x="2403596" y="4386218"/>
            <a:ext cx="1964630" cy="323165"/>
          </a:xfrm>
          <a:prstGeom prst="rect">
            <a:avLst/>
          </a:prstGeom>
          <a:noFill/>
        </p:spPr>
        <p:txBody>
          <a:bodyPr wrap="square" rtlCol="0">
            <a:spAutoFit/>
          </a:bodyPr>
          <a:lstStyle/>
          <a:p>
            <a:pPr algn="ctr"/>
            <a:r>
              <a:rPr lang="en-US" sz="1500" b="1" dirty="0"/>
              <a:t>Low Power CPUs</a:t>
            </a:r>
          </a:p>
        </p:txBody>
      </p:sp>
      <p:sp>
        <p:nvSpPr>
          <p:cNvPr id="16" name="TextBox 15"/>
          <p:cNvSpPr txBox="1"/>
          <p:nvPr/>
        </p:nvSpPr>
        <p:spPr>
          <a:xfrm>
            <a:off x="6125537" y="3783340"/>
            <a:ext cx="980404" cy="646331"/>
          </a:xfrm>
          <a:prstGeom prst="rect">
            <a:avLst/>
          </a:prstGeom>
          <a:noFill/>
        </p:spPr>
        <p:txBody>
          <a:bodyPr wrap="square" rtlCol="0">
            <a:spAutoFit/>
          </a:bodyPr>
          <a:lstStyle/>
          <a:p>
            <a:r>
              <a:rPr lang="en-US" b="1" dirty="0"/>
              <a:t>Custom Logic</a:t>
            </a:r>
          </a:p>
        </p:txBody>
      </p:sp>
      <p:pic>
        <p:nvPicPr>
          <p:cNvPr id="17" name="Picture 16"/>
          <p:cNvPicPr>
            <a:picLocks noChangeAspect="1"/>
          </p:cNvPicPr>
          <p:nvPr/>
        </p:nvPicPr>
        <p:blipFill>
          <a:blip r:embed="rId6"/>
          <a:stretch>
            <a:fillRect/>
          </a:stretch>
        </p:blipFill>
        <p:spPr>
          <a:xfrm>
            <a:off x="1828374" y="2615679"/>
            <a:ext cx="1150442" cy="412098"/>
          </a:xfrm>
          <a:prstGeom prst="rect">
            <a:avLst/>
          </a:prstGeom>
        </p:spPr>
      </p:pic>
      <p:pic>
        <p:nvPicPr>
          <p:cNvPr id="1028" name="Picture 4" descr="https://upload.wikimedia.org/wikipedia/commons/d/d7/NVIDIA-CUD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483" y="4547967"/>
            <a:ext cx="1203401" cy="746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stretch>
            <a:fillRect/>
          </a:stretch>
        </p:blipFill>
        <p:spPr>
          <a:xfrm>
            <a:off x="3429000" y="4842984"/>
            <a:ext cx="848015" cy="848015"/>
          </a:xfrm>
          <a:prstGeom prst="rect">
            <a:avLst/>
          </a:prstGeom>
        </p:spPr>
      </p:pic>
      <p:pic>
        <p:nvPicPr>
          <p:cNvPr id="20" name="Picture 19"/>
          <p:cNvPicPr>
            <a:picLocks noChangeAspect="1"/>
          </p:cNvPicPr>
          <p:nvPr/>
        </p:nvPicPr>
        <p:blipFill>
          <a:blip r:embed="rId9"/>
          <a:stretch>
            <a:fillRect/>
          </a:stretch>
        </p:blipFill>
        <p:spPr>
          <a:xfrm>
            <a:off x="1447078" y="3653502"/>
            <a:ext cx="1149485" cy="775903"/>
          </a:xfrm>
          <a:prstGeom prst="rect">
            <a:avLst/>
          </a:prstGeom>
        </p:spPr>
      </p:pic>
      <p:pic>
        <p:nvPicPr>
          <p:cNvPr id="22" name="Picture 21"/>
          <p:cNvPicPr>
            <a:picLocks noChangeAspect="1"/>
          </p:cNvPicPr>
          <p:nvPr/>
        </p:nvPicPr>
        <p:blipFill rotWithShape="1">
          <a:blip r:embed="rId10"/>
          <a:srcRect l="24656" r="23526"/>
          <a:stretch/>
        </p:blipFill>
        <p:spPr>
          <a:xfrm>
            <a:off x="3175333" y="1842970"/>
            <a:ext cx="619415" cy="798072"/>
          </a:xfrm>
          <a:prstGeom prst="rect">
            <a:avLst/>
          </a:prstGeom>
        </p:spPr>
      </p:pic>
      <p:pic>
        <p:nvPicPr>
          <p:cNvPr id="23" name="Picture 22"/>
          <p:cNvPicPr>
            <a:picLocks noChangeAspect="1"/>
          </p:cNvPicPr>
          <p:nvPr/>
        </p:nvPicPr>
        <p:blipFill rotWithShape="1">
          <a:blip r:embed="rId11"/>
          <a:srcRect t="2" r="51830" b="-14822"/>
          <a:stretch/>
        </p:blipFill>
        <p:spPr>
          <a:xfrm>
            <a:off x="6084651" y="2517772"/>
            <a:ext cx="1643130" cy="349790"/>
          </a:xfrm>
          <a:prstGeom prst="rect">
            <a:avLst/>
          </a:prstGeom>
        </p:spPr>
      </p:pic>
      <p:sp>
        <p:nvSpPr>
          <p:cNvPr id="24" name="TextBox 23"/>
          <p:cNvSpPr txBox="1"/>
          <p:nvPr/>
        </p:nvSpPr>
        <p:spPr>
          <a:xfrm flipH="1">
            <a:off x="6686375" y="3320424"/>
            <a:ext cx="1174795" cy="415498"/>
          </a:xfrm>
          <a:prstGeom prst="rect">
            <a:avLst/>
          </a:prstGeom>
          <a:noFill/>
        </p:spPr>
        <p:txBody>
          <a:bodyPr wrap="square" rtlCol="0">
            <a:spAutoFit/>
          </a:bodyPr>
          <a:lstStyle/>
          <a:p>
            <a:r>
              <a:rPr lang="en-US" sz="2100" b="1" i="1" dirty="0">
                <a:solidFill>
                  <a:schemeClr val="accent1"/>
                </a:solidFill>
              </a:rPr>
              <a:t>Catapult</a:t>
            </a:r>
            <a:endParaRPr lang="en-US" sz="1350" b="1" i="1" dirty="0">
              <a:solidFill>
                <a:schemeClr val="accent1"/>
              </a:solidFill>
            </a:endParaRPr>
          </a:p>
        </p:txBody>
      </p:sp>
      <p:cxnSp>
        <p:nvCxnSpPr>
          <p:cNvPr id="25" name="Straight Connector 24"/>
          <p:cNvCxnSpPr/>
          <p:nvPr/>
        </p:nvCxnSpPr>
        <p:spPr>
          <a:xfrm>
            <a:off x="1927032" y="3837665"/>
            <a:ext cx="5486400" cy="0"/>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2"/>
          <a:stretch>
            <a:fillRect/>
          </a:stretch>
        </p:blipFill>
        <p:spPr>
          <a:xfrm>
            <a:off x="3681362" y="2512441"/>
            <a:ext cx="1781276" cy="676340"/>
          </a:xfrm>
          <a:prstGeom prst="rect">
            <a:avLst/>
          </a:prstGeom>
        </p:spPr>
      </p:pic>
      <p:pic>
        <p:nvPicPr>
          <p:cNvPr id="27" name="Picture 26"/>
          <p:cNvPicPr>
            <a:picLocks noChangeAspect="1"/>
          </p:cNvPicPr>
          <p:nvPr/>
        </p:nvPicPr>
        <p:blipFill>
          <a:blip r:embed="rId13"/>
          <a:stretch>
            <a:fillRect/>
          </a:stretch>
        </p:blipFill>
        <p:spPr>
          <a:xfrm>
            <a:off x="1926382" y="2469231"/>
            <a:ext cx="1331168" cy="988223"/>
          </a:xfrm>
          <a:prstGeom prst="rect">
            <a:avLst/>
          </a:prstGeom>
        </p:spPr>
      </p:pic>
      <p:sp>
        <p:nvSpPr>
          <p:cNvPr id="28" name="TextBox 27"/>
          <p:cNvSpPr txBox="1"/>
          <p:nvPr/>
        </p:nvSpPr>
        <p:spPr>
          <a:xfrm flipH="1">
            <a:off x="6070182" y="2616444"/>
            <a:ext cx="1051561" cy="461665"/>
          </a:xfrm>
          <a:prstGeom prst="rect">
            <a:avLst/>
          </a:prstGeom>
          <a:noFill/>
        </p:spPr>
        <p:txBody>
          <a:bodyPr wrap="square" rtlCol="0">
            <a:spAutoFit/>
          </a:bodyPr>
          <a:lstStyle/>
          <a:p>
            <a:r>
              <a:rPr lang="en-US" sz="2400" b="1" dirty="0"/>
              <a:t>Halide</a:t>
            </a:r>
            <a:endParaRPr lang="en-US" sz="1350" b="1" dirty="0"/>
          </a:p>
        </p:txBody>
      </p:sp>
      <p:pic>
        <p:nvPicPr>
          <p:cNvPr id="29" name="Picture 28"/>
          <p:cNvPicPr>
            <a:picLocks noChangeAspect="1"/>
          </p:cNvPicPr>
          <p:nvPr/>
        </p:nvPicPr>
        <p:blipFill>
          <a:blip r:embed="rId14"/>
          <a:stretch>
            <a:fillRect/>
          </a:stretch>
        </p:blipFill>
        <p:spPr>
          <a:xfrm>
            <a:off x="3863807" y="1746477"/>
            <a:ext cx="1137181" cy="894566"/>
          </a:xfrm>
          <a:prstGeom prst="rect">
            <a:avLst/>
          </a:prstGeom>
        </p:spPr>
      </p:pic>
      <p:pic>
        <p:nvPicPr>
          <p:cNvPr id="30" name="Picture 29"/>
          <p:cNvPicPr>
            <a:picLocks noChangeAspect="1"/>
          </p:cNvPicPr>
          <p:nvPr/>
        </p:nvPicPr>
        <p:blipFill>
          <a:blip r:embed="rId15"/>
          <a:stretch>
            <a:fillRect/>
          </a:stretch>
        </p:blipFill>
        <p:spPr>
          <a:xfrm>
            <a:off x="5896766" y="1859360"/>
            <a:ext cx="1224975" cy="689048"/>
          </a:xfrm>
          <a:prstGeom prst="rect">
            <a:avLst/>
          </a:prstGeom>
        </p:spPr>
      </p:pic>
      <p:pic>
        <p:nvPicPr>
          <p:cNvPr id="31" name="Picture 30"/>
          <p:cNvPicPr>
            <a:picLocks noChangeAspect="1"/>
          </p:cNvPicPr>
          <p:nvPr/>
        </p:nvPicPr>
        <p:blipFill>
          <a:blip r:embed="rId16"/>
          <a:stretch>
            <a:fillRect/>
          </a:stretch>
        </p:blipFill>
        <p:spPr>
          <a:xfrm>
            <a:off x="1852437" y="1562036"/>
            <a:ext cx="1261308" cy="947015"/>
          </a:xfrm>
          <a:prstGeom prst="rect">
            <a:avLst/>
          </a:prstGeom>
        </p:spPr>
      </p:pic>
      <p:sp>
        <p:nvSpPr>
          <p:cNvPr id="32" name="Up-Down Arrow 31"/>
          <p:cNvSpPr/>
          <p:nvPr/>
        </p:nvSpPr>
        <p:spPr>
          <a:xfrm>
            <a:off x="4448175" y="3310514"/>
            <a:ext cx="400050" cy="927763"/>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10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2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5"/>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24" grpId="0"/>
      <p:bldP spid="24" grpId="1"/>
      <p:bldP spid="28"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19</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
        <p:nvSpPr>
          <p:cNvPr id="15" name="TextBox 14">
            <a:extLst>
              <a:ext uri="{FF2B5EF4-FFF2-40B4-BE49-F238E27FC236}">
                <a16:creationId xmlns:a16="http://schemas.microsoft.com/office/drawing/2014/main" id="{36528DB1-F7C3-4302-B630-74205AEED047}"/>
              </a:ext>
            </a:extLst>
          </p:cNvPr>
          <p:cNvSpPr txBox="1"/>
          <p:nvPr/>
        </p:nvSpPr>
        <p:spPr>
          <a:xfrm>
            <a:off x="2835263" y="6089440"/>
            <a:ext cx="3577454" cy="584775"/>
          </a:xfrm>
          <a:prstGeom prst="rect">
            <a:avLst/>
          </a:prstGeom>
          <a:noFill/>
        </p:spPr>
        <p:txBody>
          <a:bodyPr wrap="none" rtlCol="0">
            <a:spAutoFit/>
          </a:bodyPr>
          <a:lstStyle/>
          <a:p>
            <a:r>
              <a:rPr lang="en-US" sz="3200" b="1" dirty="0"/>
              <a:t>We need compilers!</a:t>
            </a:r>
            <a:endParaRPr lang="en-CA" sz="3200" b="1" dirty="0"/>
          </a:p>
        </p:txBody>
      </p:sp>
    </p:spTree>
    <p:extLst>
      <p:ext uri="{BB962C8B-B14F-4D97-AF65-F5344CB8AC3E}">
        <p14:creationId xmlns:p14="http://schemas.microsoft.com/office/powerpoint/2010/main" val="2060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2020</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40083531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525"/>
            <a:ext cx="7772400" cy="1600199"/>
          </a:xfrm>
        </p:spPr>
        <p:txBody>
          <a:bodyPr>
            <a:noAutofit/>
          </a:bodyPr>
          <a:lstStyle/>
          <a:p>
            <a:pPr algn="l">
              <a:lnSpc>
                <a:spcPct val="150000"/>
              </a:lnSpc>
            </a:pPr>
            <a:r>
              <a:rPr lang="en-US" b="1" u="none" dirty="0"/>
              <a:t>Introduction to Compilers</a:t>
            </a:r>
          </a:p>
        </p:txBody>
      </p:sp>
      <p:sp>
        <p:nvSpPr>
          <p:cNvPr id="3" name="Subtitle 2"/>
          <p:cNvSpPr>
            <a:spLocks noGrp="1"/>
          </p:cNvSpPr>
          <p:nvPr>
            <p:ph type="subTitle" idx="1"/>
          </p:nvPr>
        </p:nvSpPr>
        <p:spPr>
          <a:xfrm>
            <a:off x="533400" y="1905000"/>
            <a:ext cx="7772400" cy="3124200"/>
          </a:xfrm>
        </p:spPr>
        <p:txBody>
          <a:bodyPr>
            <a:normAutofit/>
          </a:bodyPr>
          <a:lstStyle/>
          <a:p>
            <a:pPr algn="l">
              <a:lnSpc>
                <a:spcPct val="150000"/>
              </a:lnSpc>
              <a:buFont typeface="Arial" pitchFamily="34" charset="0"/>
              <a:buChar char="•"/>
            </a:pPr>
            <a:r>
              <a:rPr lang="en-US" sz="2400" dirty="0">
                <a:solidFill>
                  <a:schemeClr val="tx1"/>
                </a:solidFill>
              </a:rPr>
              <a:t> </a:t>
            </a:r>
            <a:r>
              <a:rPr lang="en-US" sz="2800" dirty="0">
                <a:solidFill>
                  <a:schemeClr val="tx1"/>
                </a:solidFill>
              </a:rPr>
              <a:t>What would you get out of this course?</a:t>
            </a:r>
          </a:p>
          <a:p>
            <a:pPr algn="l">
              <a:lnSpc>
                <a:spcPct val="150000"/>
              </a:lnSpc>
              <a:buFont typeface="Arial" pitchFamily="34" charset="0"/>
              <a:buChar char="•"/>
            </a:pPr>
            <a:r>
              <a:rPr lang="en-US" sz="2800" dirty="0">
                <a:solidFill>
                  <a:schemeClr val="tx1"/>
                </a:solidFill>
              </a:rPr>
              <a:t> Structure of a Compiler</a:t>
            </a:r>
          </a:p>
          <a:p>
            <a:pPr algn="l">
              <a:lnSpc>
                <a:spcPct val="150000"/>
              </a:lnSpc>
              <a:buFont typeface="Arial" pitchFamily="34" charset="0"/>
              <a:buChar char="•"/>
            </a:pPr>
            <a:r>
              <a:rPr lang="en-US" sz="2800" dirty="0">
                <a:solidFill>
                  <a:schemeClr val="tx1"/>
                </a:solidFill>
              </a:rPr>
              <a:t> Optimization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20</a:t>
            </a:fld>
            <a:endParaRPr lang="en-US"/>
          </a:p>
        </p:txBody>
      </p:sp>
    </p:spTree>
    <p:extLst>
      <p:ext uri="{BB962C8B-B14F-4D97-AF65-F5344CB8AC3E}">
        <p14:creationId xmlns:p14="http://schemas.microsoft.com/office/powerpoint/2010/main" val="406561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Compilers Do?</a:t>
            </a:r>
          </a:p>
        </p:txBody>
      </p:sp>
      <p:sp>
        <p:nvSpPr>
          <p:cNvPr id="3" name="Content Placeholder 2"/>
          <p:cNvSpPr>
            <a:spLocks noGrp="1"/>
          </p:cNvSpPr>
          <p:nvPr>
            <p:ph idx="1"/>
          </p:nvPr>
        </p:nvSpPr>
        <p:spPr/>
        <p:txBody>
          <a:bodyPr>
            <a:normAutofit fontScale="92500" lnSpcReduction="20000"/>
          </a:bodyPr>
          <a:lstStyle/>
          <a:p>
            <a:pPr>
              <a:buNone/>
            </a:pPr>
            <a:r>
              <a:rPr lang="en-US" dirty="0"/>
              <a:t>	</a:t>
            </a:r>
          </a:p>
          <a:p>
            <a:pPr marL="457200" indent="-457200">
              <a:buFont typeface="+mj-lt"/>
              <a:buAutoNum type="arabicPeriod"/>
            </a:pPr>
            <a:r>
              <a:rPr lang="en-US" dirty="0"/>
              <a:t>Translate one language into another</a:t>
            </a:r>
          </a:p>
          <a:p>
            <a:pPr marL="857250" lvl="1"/>
            <a:r>
              <a:rPr lang="en-US" dirty="0"/>
              <a:t>e.g., convert C++ into x86 object code</a:t>
            </a:r>
          </a:p>
          <a:p>
            <a:pPr marL="857250" lvl="1"/>
            <a:r>
              <a:rPr lang="en-US" dirty="0"/>
              <a:t>difficult for “natural” languages, but feasible for computer languages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Improve (i.e. “optimize”) the code</a:t>
            </a:r>
          </a:p>
          <a:p>
            <a:pPr marL="857250" lvl="1" indent="-342900"/>
            <a:r>
              <a:rPr lang="en-US" dirty="0"/>
              <a:t>e.g., make the code run 3 times faster</a:t>
            </a:r>
          </a:p>
          <a:p>
            <a:pPr marL="1257300" lvl="2" indent="-342900"/>
            <a:r>
              <a:rPr lang="en-US" dirty="0"/>
              <a:t>or more energy efficient, more robust, etc.</a:t>
            </a:r>
          </a:p>
          <a:p>
            <a:pPr marL="857250" lvl="1" indent="-342900"/>
            <a:r>
              <a:rPr lang="en-US" dirty="0"/>
              <a:t>driving force behind modern processor design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21</a:t>
            </a:fld>
            <a:endParaRPr lang="en-US" dirty="0"/>
          </a:p>
        </p:txBody>
      </p:sp>
    </p:spTree>
    <p:extLst>
      <p:ext uri="{BB962C8B-B14F-4D97-AF65-F5344CB8AC3E}">
        <p14:creationId xmlns:p14="http://schemas.microsoft.com/office/powerpoint/2010/main" val="14410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the Compiler Improve Performance?</a:t>
            </a:r>
          </a:p>
        </p:txBody>
      </p:sp>
      <p:sp>
        <p:nvSpPr>
          <p:cNvPr id="3" name="Content Placeholder 2"/>
          <p:cNvSpPr>
            <a:spLocks noGrp="1"/>
          </p:cNvSpPr>
          <p:nvPr>
            <p:ph idx="1"/>
          </p:nvPr>
        </p:nvSpPr>
        <p:spPr/>
        <p:txBody>
          <a:bodyPr>
            <a:normAutofit fontScale="85000" lnSpcReduction="20000"/>
          </a:bodyPr>
          <a:lstStyle/>
          <a:p>
            <a:pPr algn="ctr">
              <a:buNone/>
            </a:pPr>
            <a:r>
              <a:rPr lang="en-US" sz="2400" b="1" dirty="0">
                <a:solidFill>
                  <a:srgbClr val="B703AD"/>
                </a:solidFill>
              </a:rPr>
              <a:t>Execution time</a:t>
            </a:r>
            <a:r>
              <a:rPr lang="en-US" sz="2400" dirty="0"/>
              <a:t> = </a:t>
            </a:r>
            <a:r>
              <a:rPr lang="en-US" sz="2400" b="1" dirty="0">
                <a:solidFill>
                  <a:srgbClr val="B703AD"/>
                </a:solidFill>
              </a:rPr>
              <a:t>Operation</a:t>
            </a:r>
            <a:r>
              <a:rPr lang="en-US" sz="2400" b="1" dirty="0"/>
              <a:t> </a:t>
            </a:r>
            <a:r>
              <a:rPr lang="en-US" sz="2400" b="1" dirty="0">
                <a:solidFill>
                  <a:srgbClr val="B703AD"/>
                </a:solidFill>
              </a:rPr>
              <a:t>count</a:t>
            </a:r>
            <a:r>
              <a:rPr lang="en-US" sz="2400" dirty="0"/>
              <a:t> * </a:t>
            </a:r>
            <a:r>
              <a:rPr lang="en-US" sz="2400" b="1" dirty="0">
                <a:solidFill>
                  <a:srgbClr val="B703AD"/>
                </a:solidFill>
              </a:rPr>
              <a:t>Machine cycles per operation</a:t>
            </a:r>
          </a:p>
          <a:p>
            <a:pPr algn="ctr">
              <a:buNone/>
            </a:pPr>
            <a:endParaRPr lang="en-US" dirty="0"/>
          </a:p>
          <a:p>
            <a:r>
              <a:rPr lang="en-US" b="1" dirty="0">
                <a:solidFill>
                  <a:srgbClr val="0000FF"/>
                </a:solidFill>
              </a:rPr>
              <a:t>Minimize the number of operations </a:t>
            </a:r>
          </a:p>
          <a:p>
            <a:pPr lvl="1"/>
            <a:r>
              <a:rPr lang="en-US" dirty="0"/>
              <a:t>arithmetic operations, memory accesses</a:t>
            </a:r>
          </a:p>
          <a:p>
            <a:r>
              <a:rPr lang="en-US" b="1" dirty="0">
                <a:solidFill>
                  <a:srgbClr val="0000FF"/>
                </a:solidFill>
              </a:rPr>
              <a:t>Replace expensive operations with simpler ones</a:t>
            </a:r>
          </a:p>
          <a:p>
            <a:pPr lvl="1"/>
            <a:r>
              <a:rPr lang="en-US" dirty="0"/>
              <a:t>e.g., replace 4-cycle multiplication with 1-cycle shift</a:t>
            </a:r>
          </a:p>
          <a:p>
            <a:r>
              <a:rPr lang="en-US" b="1" dirty="0">
                <a:solidFill>
                  <a:srgbClr val="0000FF"/>
                </a:solidFill>
              </a:rPr>
              <a:t>Minimize cache misses </a:t>
            </a:r>
          </a:p>
          <a:p>
            <a:pPr lvl="1"/>
            <a:r>
              <a:rPr lang="en-US" dirty="0"/>
              <a:t>both data and instruction accesses</a:t>
            </a:r>
          </a:p>
          <a:p>
            <a:r>
              <a:rPr lang="en-US" b="1" dirty="0">
                <a:solidFill>
                  <a:srgbClr val="0000FF"/>
                </a:solidFill>
              </a:rPr>
              <a:t>Perform work in parallel</a:t>
            </a:r>
          </a:p>
          <a:p>
            <a:pPr lvl="1"/>
            <a:r>
              <a:rPr lang="en-US" dirty="0"/>
              <a:t>instruction scheduling within a thread</a:t>
            </a:r>
          </a:p>
          <a:p>
            <a:pPr lvl="1"/>
            <a:r>
              <a:rPr lang="en-US" dirty="0"/>
              <a:t>parallel execution across multiple threads</a:t>
            </a:r>
          </a:p>
          <a:p>
            <a:pPr lvl="1"/>
            <a:endParaRPr lang="en-US" dirty="0"/>
          </a:p>
          <a:p>
            <a:pPr lvl="1">
              <a:buNone/>
            </a:pPr>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781800" y="4028660"/>
            <a:ext cx="1066800" cy="1229140"/>
          </a:xfrm>
          <a:prstGeom prst="rect">
            <a:avLst/>
          </a:prstGeom>
          <a:noFill/>
          <a:ln w="9525">
            <a:noFill/>
            <a:miter lim="800000"/>
            <a:headEnd/>
            <a:tailEnd/>
          </a:ln>
          <a:effectLst/>
        </p:spPr>
      </p:pic>
    </p:spTree>
    <p:extLst>
      <p:ext uri="{BB962C8B-B14F-4D97-AF65-F5344CB8AC3E}">
        <p14:creationId xmlns:p14="http://schemas.microsoft.com/office/powerpoint/2010/main" val="23636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You Get Out of This Course?</a:t>
            </a:r>
          </a:p>
        </p:txBody>
      </p:sp>
      <p:sp>
        <p:nvSpPr>
          <p:cNvPr id="3" name="Content Placeholder 2"/>
          <p:cNvSpPr>
            <a:spLocks noGrp="1"/>
          </p:cNvSpPr>
          <p:nvPr>
            <p:ph idx="1"/>
          </p:nvPr>
        </p:nvSpPr>
        <p:spPr/>
        <p:txBody>
          <a:bodyPr>
            <a:normAutofit fontScale="92500" lnSpcReduction="10000"/>
          </a:bodyPr>
          <a:lstStyle/>
          <a:p>
            <a:r>
              <a:rPr lang="en-US" dirty="0"/>
              <a:t>Basic knowledge of existing compiler optimizations</a:t>
            </a:r>
            <a:br>
              <a:rPr lang="en-US" dirty="0"/>
            </a:br>
            <a:endParaRPr lang="en-US" dirty="0"/>
          </a:p>
          <a:p>
            <a:r>
              <a:rPr lang="en-US" dirty="0"/>
              <a:t>Hands-on experience in constructing optimizations within a fully functional research compiler</a:t>
            </a:r>
            <a:br>
              <a:rPr lang="en-US" dirty="0"/>
            </a:br>
            <a:endParaRPr lang="en-US" dirty="0"/>
          </a:p>
          <a:p>
            <a:r>
              <a:rPr lang="en-US" dirty="0"/>
              <a:t>Basic principles and theory for the development of new optimizations</a:t>
            </a:r>
            <a:br>
              <a:rPr lang="en-US" dirty="0"/>
            </a:br>
            <a:endParaRPr lang="en-US" dirty="0"/>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23</a:t>
            </a:fld>
            <a:endParaRPr lang="en-US" dirty="0"/>
          </a:p>
        </p:txBody>
      </p:sp>
    </p:spTree>
    <p:extLst>
      <p:ext uri="{BB962C8B-B14F-4D97-AF65-F5344CB8AC3E}">
        <p14:creationId xmlns:p14="http://schemas.microsoft.com/office/powerpoint/2010/main" val="381537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7" y="96479"/>
            <a:ext cx="8229600" cy="1143000"/>
          </a:xfrm>
        </p:spPr>
        <p:txBody>
          <a:bodyPr/>
          <a:lstStyle/>
          <a:p>
            <a:r>
              <a:rPr lang="en-US" dirty="0"/>
              <a:t>Structure of a Compiler</a:t>
            </a:r>
          </a:p>
        </p:txBody>
      </p:sp>
      <p:sp>
        <p:nvSpPr>
          <p:cNvPr id="3" name="Content Placeholder 2"/>
          <p:cNvSpPr>
            <a:spLocks noGrp="1"/>
          </p:cNvSpPr>
          <p:nvPr>
            <p:ph idx="1"/>
          </p:nvPr>
        </p:nvSpPr>
        <p:spPr>
          <a:xfrm>
            <a:off x="457200" y="4191000"/>
            <a:ext cx="8229600" cy="1905001"/>
          </a:xfrm>
        </p:spPr>
        <p:txBody>
          <a:bodyPr>
            <a:normAutofit fontScale="85000" lnSpcReduction="20000"/>
          </a:bodyPr>
          <a:lstStyle/>
          <a:p>
            <a:r>
              <a:rPr lang="en-US" b="1" dirty="0"/>
              <a:t>Optimizations are performed on an “</a:t>
            </a:r>
            <a:r>
              <a:rPr lang="en-US" b="1" dirty="0">
                <a:solidFill>
                  <a:srgbClr val="B703AD"/>
                </a:solidFill>
              </a:rPr>
              <a:t>intermediate form</a:t>
            </a:r>
            <a:r>
              <a:rPr lang="en-US" b="1" dirty="0"/>
              <a:t>”</a:t>
            </a:r>
          </a:p>
          <a:p>
            <a:pPr lvl="1"/>
            <a:r>
              <a:rPr lang="en-US" dirty="0"/>
              <a:t>similar to a generic RISC instruction set</a:t>
            </a:r>
          </a:p>
          <a:p>
            <a:r>
              <a:rPr lang="en-US" b="1" dirty="0"/>
              <a:t>Allows easy </a:t>
            </a:r>
            <a:r>
              <a:rPr lang="en-US" b="1" dirty="0">
                <a:solidFill>
                  <a:srgbClr val="0000FF"/>
                </a:solidFill>
              </a:rPr>
              <a:t>portability</a:t>
            </a:r>
            <a:r>
              <a:rPr lang="en-US" b="1" dirty="0"/>
              <a:t> to multiple source languages, target machines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62000" y="1219200"/>
            <a:ext cx="7696200" cy="2420579"/>
          </a:xfrm>
          <a:prstGeom prst="rect">
            <a:avLst/>
          </a:prstGeom>
          <a:noFill/>
          <a:ln w="9525">
            <a:noFill/>
            <a:miter lim="800000"/>
            <a:headEnd/>
            <a:tailEnd/>
          </a:ln>
          <a:effectLst/>
        </p:spPr>
      </p:pic>
      <p:sp>
        <p:nvSpPr>
          <p:cNvPr id="7" name="Rectangle 6"/>
          <p:cNvSpPr/>
          <p:nvPr/>
        </p:nvSpPr>
        <p:spPr>
          <a:xfrm>
            <a:off x="7543800" y="1600200"/>
            <a:ext cx="12954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p:cNvSpPr txBox="1"/>
          <p:nvPr/>
        </p:nvSpPr>
        <p:spPr>
          <a:xfrm>
            <a:off x="7543800" y="1752600"/>
            <a:ext cx="859430" cy="1913344"/>
          </a:xfrm>
          <a:prstGeom prst="rect">
            <a:avLst/>
          </a:prstGeom>
          <a:noFill/>
        </p:spPr>
        <p:txBody>
          <a:bodyPr wrap="none" rtlCol="0">
            <a:spAutoFit/>
          </a:bodyPr>
          <a:lstStyle/>
          <a:p>
            <a:pPr>
              <a:lnSpc>
                <a:spcPct val="150000"/>
              </a:lnSpc>
            </a:pPr>
            <a:r>
              <a:rPr lang="en-US" sz="2000" dirty="0"/>
              <a:t>x86</a:t>
            </a:r>
          </a:p>
          <a:p>
            <a:pPr>
              <a:lnSpc>
                <a:spcPct val="150000"/>
              </a:lnSpc>
            </a:pPr>
            <a:r>
              <a:rPr lang="en-US" sz="2000" dirty="0"/>
              <a:t>ARM</a:t>
            </a:r>
          </a:p>
          <a:p>
            <a:pPr>
              <a:lnSpc>
                <a:spcPct val="150000"/>
              </a:lnSpc>
            </a:pPr>
            <a:r>
              <a:rPr lang="en-US" sz="2000" dirty="0"/>
              <a:t>SPARC</a:t>
            </a:r>
          </a:p>
          <a:p>
            <a:pPr>
              <a:lnSpc>
                <a:spcPct val="150000"/>
              </a:lnSpc>
            </a:pPr>
            <a:r>
              <a:rPr lang="en-US" sz="2000" dirty="0"/>
              <a:t>MIPS</a:t>
            </a:r>
          </a:p>
        </p:txBody>
      </p:sp>
    </p:spTree>
    <p:extLst>
      <p:ext uri="{BB962C8B-B14F-4D97-AF65-F5344CB8AC3E}">
        <p14:creationId xmlns:p14="http://schemas.microsoft.com/office/powerpoint/2010/main" val="278485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t>
            </a:r>
            <a:r>
              <a:rPr lang="en-US" dirty="0">
                <a:solidFill>
                  <a:srgbClr val="B703AD"/>
                </a:solidFill>
              </a:rPr>
              <a:t>abstract essential details</a:t>
            </a:r>
            <a:r>
              <a:rPr lang="en-US" dirty="0"/>
              <a:t> relevant to optimization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25</a:t>
            </a:fld>
            <a:endParaRPr lang="en-US" dirty="0"/>
          </a:p>
        </p:txBody>
      </p:sp>
    </p:spTree>
    <p:extLst>
      <p:ext uri="{BB962C8B-B14F-4D97-AF65-F5344CB8AC3E}">
        <p14:creationId xmlns:p14="http://schemas.microsoft.com/office/powerpoint/2010/main" val="1537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a:t>Ingredients in a Compiler Optimization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26</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963803" y="2133600"/>
            <a:ext cx="5656197" cy="2438400"/>
          </a:xfrm>
          <a:prstGeom prst="rect">
            <a:avLst/>
          </a:prstGeom>
          <a:noFill/>
          <a:ln w="9525">
            <a:noFill/>
            <a:miter lim="800000"/>
            <a:headEnd/>
            <a:tailEnd/>
          </a:ln>
          <a:effectLst/>
        </p:spPr>
      </p:pic>
    </p:spTree>
    <p:extLst>
      <p:ext uri="{BB962C8B-B14F-4D97-AF65-F5344CB8AC3E}">
        <p14:creationId xmlns:p14="http://schemas.microsoft.com/office/powerpoint/2010/main" val="33282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abstract essential details relevant to optimization</a:t>
            </a:r>
          </a:p>
          <a:p>
            <a:r>
              <a:rPr lang="en-US" b="1" dirty="0">
                <a:solidFill>
                  <a:srgbClr val="0000FF"/>
                </a:solidFill>
              </a:rPr>
              <a:t>Analysis </a:t>
            </a:r>
          </a:p>
          <a:p>
            <a:pPr lvl="1"/>
            <a:r>
              <a:rPr lang="en-US" dirty="0"/>
              <a:t>Detect when it is desirable and safe to apply transformation </a:t>
            </a:r>
          </a:p>
          <a:p>
            <a:r>
              <a:rPr lang="en-US" b="1" dirty="0">
                <a:solidFill>
                  <a:srgbClr val="0000FF"/>
                </a:solidFill>
              </a:rPr>
              <a:t>Code Transformation</a:t>
            </a:r>
            <a:br>
              <a:rPr lang="en-US" b="1" dirty="0">
                <a:solidFill>
                  <a:srgbClr val="0000FF"/>
                </a:solidFill>
              </a:rPr>
            </a:br>
            <a:endParaRPr lang="en-US" b="1" dirty="0">
              <a:solidFill>
                <a:srgbClr val="0000FF"/>
              </a:solidFill>
            </a:endParaRPr>
          </a:p>
          <a:p>
            <a:r>
              <a:rPr lang="en-US" b="1" dirty="0">
                <a:solidFill>
                  <a:srgbClr val="0000FF"/>
                </a:solidFill>
              </a:rPr>
              <a:t>Experimental Evaluation</a:t>
            </a:r>
            <a:r>
              <a:rPr lang="en-US" b="1" dirty="0"/>
              <a:t> (and repeat process)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27</a:t>
            </a:fld>
            <a:endParaRPr lang="en-US" dirty="0"/>
          </a:p>
        </p:txBody>
      </p:sp>
    </p:spTree>
    <p:extLst>
      <p:ext uri="{BB962C8B-B14F-4D97-AF65-F5344CB8AC3E}">
        <p14:creationId xmlns:p14="http://schemas.microsoft.com/office/powerpoint/2010/main" val="27443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Instructions</a:t>
            </a:r>
          </a:p>
        </p:txBody>
      </p:sp>
      <p:sp>
        <p:nvSpPr>
          <p:cNvPr id="3" name="Content Placeholder 2"/>
          <p:cNvSpPr>
            <a:spLocks noGrp="1"/>
          </p:cNvSpPr>
          <p:nvPr>
            <p:ph idx="1"/>
          </p:nvPr>
        </p:nvSpPr>
        <p:spPr>
          <a:xfrm>
            <a:off x="304800" y="1600200"/>
            <a:ext cx="8382000" cy="4525963"/>
          </a:xfrm>
        </p:spPr>
        <p:txBody>
          <a:bodyPr>
            <a:normAutofit fontScale="70000" lnSpcReduction="20000"/>
          </a:bodyPr>
          <a:lstStyle/>
          <a:p>
            <a:r>
              <a:rPr lang="en-US" b="1" dirty="0"/>
              <a:t>Three-address code</a:t>
            </a:r>
          </a:p>
          <a:p>
            <a:pPr>
              <a:buNone/>
            </a:pPr>
            <a:r>
              <a:rPr lang="en-US" b="1" dirty="0">
                <a:latin typeface="Courier New" pitchFamily="49" charset="0"/>
                <a:cs typeface="Courier New" pitchFamily="49" charset="0"/>
              </a:rPr>
              <a:t>		A := B op C</a:t>
            </a:r>
          </a:p>
          <a:p>
            <a:pPr lvl="2"/>
            <a:r>
              <a:rPr lang="en-US" sz="2900" dirty="0"/>
              <a:t>LHS: name of variable e.g. </a:t>
            </a:r>
            <a:r>
              <a:rPr lang="en-US" sz="2900" b="1" dirty="0">
                <a:latin typeface="Courier New" pitchFamily="49" charset="0"/>
                <a:cs typeface="Courier New" pitchFamily="49" charset="0"/>
              </a:rPr>
              <a:t>x, A[t] </a:t>
            </a:r>
            <a:r>
              <a:rPr lang="en-US" sz="2900" dirty="0"/>
              <a:t>(address of </a:t>
            </a:r>
            <a:r>
              <a:rPr lang="en-US" sz="2900" b="1" dirty="0">
                <a:latin typeface="Courier New" pitchFamily="49" charset="0"/>
                <a:cs typeface="Courier New" pitchFamily="49" charset="0"/>
              </a:rPr>
              <a:t>A</a:t>
            </a:r>
            <a:r>
              <a:rPr lang="en-US" sz="2900" dirty="0"/>
              <a:t> + contents of </a:t>
            </a:r>
            <a:r>
              <a:rPr lang="en-US" sz="2900" b="1" dirty="0">
                <a:latin typeface="Courier New" pitchFamily="49" charset="0"/>
                <a:cs typeface="Courier New" pitchFamily="49" charset="0"/>
              </a:rPr>
              <a:t>t</a:t>
            </a:r>
            <a:r>
              <a:rPr lang="en-US" sz="2900" dirty="0"/>
              <a:t>)</a:t>
            </a:r>
          </a:p>
          <a:p>
            <a:pPr lvl="2"/>
            <a:r>
              <a:rPr lang="en-US" sz="2900" dirty="0"/>
              <a:t>RHS: value</a:t>
            </a:r>
            <a:br>
              <a:rPr lang="en-US" sz="2900" dirty="0"/>
            </a:br>
            <a:endParaRPr lang="en-US" sz="2900" dirty="0"/>
          </a:p>
          <a:p>
            <a:r>
              <a:rPr lang="en-US" b="1" dirty="0"/>
              <a:t>Typical instructions</a:t>
            </a:r>
          </a:p>
          <a:p>
            <a:pPr>
              <a:buNone/>
            </a:pPr>
            <a:r>
              <a:rPr lang="en-US" b="1" dirty="0">
                <a:latin typeface="Courier New" pitchFamily="49" charset="0"/>
                <a:cs typeface="Courier New" pitchFamily="49" charset="0"/>
              </a:rPr>
              <a:t>		A := B op C</a:t>
            </a:r>
          </a:p>
          <a:p>
            <a:pPr>
              <a:buNone/>
            </a:pPr>
            <a:r>
              <a:rPr lang="en-US" b="1" dirty="0">
                <a:latin typeface="Courier New" pitchFamily="49" charset="0"/>
                <a:cs typeface="Courier New" pitchFamily="49" charset="0"/>
              </a:rPr>
              <a:t>		A := </a:t>
            </a:r>
            <a:r>
              <a:rPr lang="en-US" b="1" dirty="0" err="1">
                <a:latin typeface="Courier New" pitchFamily="49" charset="0"/>
                <a:cs typeface="Courier New" pitchFamily="49" charset="0"/>
              </a:rPr>
              <a:t>unaryop</a:t>
            </a:r>
            <a:r>
              <a:rPr lang="en-US" b="1" dirty="0">
                <a:latin typeface="Courier New" pitchFamily="49" charset="0"/>
                <a:cs typeface="Courier New" pitchFamily="49" charset="0"/>
              </a:rPr>
              <a:t> B</a:t>
            </a:r>
            <a:br>
              <a:rPr lang="en-US" b="1" dirty="0">
                <a:latin typeface="Courier New" pitchFamily="49" charset="0"/>
                <a:cs typeface="Courier New" pitchFamily="49" charset="0"/>
              </a:rPr>
            </a:br>
            <a:r>
              <a:rPr lang="en-US" b="1" dirty="0">
                <a:latin typeface="Courier New" pitchFamily="49" charset="0"/>
                <a:cs typeface="Courier New" pitchFamily="49" charset="0"/>
              </a:rPr>
              <a:t>	A := B</a:t>
            </a:r>
          </a:p>
          <a:p>
            <a:pPr>
              <a:buNone/>
            </a:pPr>
            <a:r>
              <a:rPr lang="en-US" b="1" dirty="0">
                <a:latin typeface="Courier New" pitchFamily="49" charset="0"/>
                <a:cs typeface="Courier New" pitchFamily="49" charset="0"/>
              </a:rPr>
              <a:t>		GOTO s</a:t>
            </a:r>
          </a:p>
          <a:p>
            <a:pPr>
              <a:buNone/>
            </a:pPr>
            <a:r>
              <a:rPr lang="en-US" b="1" dirty="0">
                <a:latin typeface="Courier New" pitchFamily="49" charset="0"/>
                <a:cs typeface="Courier New" pitchFamily="49" charset="0"/>
              </a:rPr>
              <a:t>		IF A </a:t>
            </a:r>
            <a:r>
              <a:rPr lang="en-US" b="1" dirty="0" err="1">
                <a:latin typeface="Courier New" pitchFamily="49" charset="0"/>
                <a:cs typeface="Courier New" pitchFamily="49" charset="0"/>
              </a:rPr>
              <a:t>relop</a:t>
            </a:r>
            <a:r>
              <a:rPr lang="en-US" b="1" dirty="0">
                <a:latin typeface="Courier New" pitchFamily="49" charset="0"/>
                <a:cs typeface="Courier New" pitchFamily="49" charset="0"/>
              </a:rPr>
              <a:t> B GOTO s</a:t>
            </a:r>
          </a:p>
          <a:p>
            <a:pPr>
              <a:buNone/>
            </a:pPr>
            <a:r>
              <a:rPr lang="en-US" b="1" dirty="0">
                <a:latin typeface="Courier New" pitchFamily="49" charset="0"/>
                <a:cs typeface="Courier New" pitchFamily="49" charset="0"/>
              </a:rPr>
              <a:t>		CALL	 f	</a:t>
            </a:r>
          </a:p>
          <a:p>
            <a:pPr>
              <a:buNone/>
            </a:pPr>
            <a:r>
              <a:rPr lang="en-US" b="1" dirty="0">
                <a:latin typeface="Courier New" pitchFamily="49" charset="0"/>
                <a:cs typeface="Courier New" pitchFamily="49" charset="0"/>
              </a:rPr>
              <a:t>		RETURN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28</a:t>
            </a:fld>
            <a:endParaRPr lang="en-US" dirty="0"/>
          </a:p>
        </p:txBody>
      </p:sp>
    </p:spTree>
    <p:extLst>
      <p:ext uri="{BB962C8B-B14F-4D97-AF65-F5344CB8AC3E}">
        <p14:creationId xmlns:p14="http://schemas.microsoft.com/office/powerpoint/2010/main" val="31149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Example</a:t>
            </a:r>
          </a:p>
        </p:txBody>
      </p:sp>
      <p:sp>
        <p:nvSpPr>
          <p:cNvPr id="3" name="Content Placeholder 2"/>
          <p:cNvSpPr>
            <a:spLocks noGrp="1"/>
          </p:cNvSpPr>
          <p:nvPr>
            <p:ph idx="1"/>
          </p:nvPr>
        </p:nvSpPr>
        <p:spPr/>
        <p:txBody>
          <a:bodyPr>
            <a:normAutofit fontScale="70000" lnSpcReduction="20000"/>
          </a:bodyPr>
          <a:lstStyle/>
          <a:p>
            <a:r>
              <a:rPr lang="en-US" b="1" dirty="0" err="1">
                <a:solidFill>
                  <a:srgbClr val="0000FF"/>
                </a:solidFill>
              </a:rPr>
              <a:t>Bubblesort</a:t>
            </a:r>
            <a:r>
              <a:rPr lang="en-US" b="1" dirty="0">
                <a:solidFill>
                  <a:srgbClr val="0000FF"/>
                </a:solidFill>
              </a:rPr>
              <a:t> </a:t>
            </a:r>
            <a:r>
              <a:rPr lang="en-US" b="1" dirty="0"/>
              <a:t>program that sorts an array </a:t>
            </a:r>
            <a:r>
              <a:rPr lang="en-US" b="1" dirty="0">
                <a:latin typeface="Courier New" pitchFamily="49" charset="0"/>
                <a:cs typeface="Courier New" pitchFamily="49" charset="0"/>
              </a:rPr>
              <a:t>A</a:t>
            </a:r>
            <a:r>
              <a:rPr lang="en-US" b="1" dirty="0"/>
              <a:t> that is allocated in static storage:</a:t>
            </a:r>
          </a:p>
          <a:p>
            <a:pPr lvl="1"/>
            <a:r>
              <a:rPr lang="en-US" dirty="0"/>
              <a:t>an element of </a:t>
            </a:r>
            <a:r>
              <a:rPr lang="en-US" b="1" dirty="0">
                <a:latin typeface="Courier New" pitchFamily="49" charset="0"/>
                <a:cs typeface="Courier New" pitchFamily="49" charset="0"/>
              </a:rPr>
              <a:t>A</a:t>
            </a:r>
            <a:r>
              <a:rPr lang="en-US" dirty="0"/>
              <a:t> requires </a:t>
            </a:r>
            <a:r>
              <a:rPr lang="en-US" dirty="0">
                <a:solidFill>
                  <a:srgbClr val="0000FF"/>
                </a:solidFill>
              </a:rPr>
              <a:t>four bytes</a:t>
            </a:r>
            <a:r>
              <a:rPr lang="en-US" dirty="0"/>
              <a:t> of a byte-addressed machine</a:t>
            </a:r>
          </a:p>
          <a:p>
            <a:pPr lvl="1"/>
            <a:r>
              <a:rPr lang="en-US" dirty="0"/>
              <a:t>elements of </a:t>
            </a:r>
            <a:r>
              <a:rPr lang="en-US" b="1" dirty="0">
                <a:latin typeface="Courier New" pitchFamily="49" charset="0"/>
                <a:cs typeface="Courier New" pitchFamily="49" charset="0"/>
              </a:rPr>
              <a:t>A</a:t>
            </a:r>
            <a:r>
              <a:rPr lang="en-US" dirty="0"/>
              <a:t> are numbered </a:t>
            </a:r>
            <a:r>
              <a:rPr lang="en-US" dirty="0">
                <a:solidFill>
                  <a:srgbClr val="0000FF"/>
                </a:solidFill>
              </a:rPr>
              <a:t>1 through </a:t>
            </a:r>
            <a:r>
              <a:rPr lang="en-US" b="1" dirty="0">
                <a:solidFill>
                  <a:srgbClr val="0000FF"/>
                </a:solidFill>
                <a:latin typeface="Courier New" pitchFamily="49" charset="0"/>
                <a:cs typeface="Courier New" pitchFamily="49" charset="0"/>
              </a:rPr>
              <a:t>n</a:t>
            </a:r>
            <a:r>
              <a:rPr lang="en-US" dirty="0"/>
              <a:t> (</a:t>
            </a:r>
            <a:r>
              <a:rPr lang="en-US" b="1" dirty="0">
                <a:latin typeface="Courier New" pitchFamily="49" charset="0"/>
                <a:cs typeface="Courier New" pitchFamily="49" charset="0"/>
              </a:rPr>
              <a:t>n</a:t>
            </a:r>
            <a:r>
              <a:rPr lang="en-US" dirty="0"/>
              <a:t> is a variable)</a:t>
            </a:r>
          </a:p>
          <a:p>
            <a:pPr lvl="1"/>
            <a:r>
              <a:rPr lang="en-US" b="1" dirty="0">
                <a:solidFill>
                  <a:srgbClr val="0000FF"/>
                </a:solidFill>
                <a:latin typeface="Courier New" pitchFamily="49" charset="0"/>
                <a:cs typeface="Courier New" pitchFamily="49" charset="0"/>
              </a:rPr>
              <a:t>A[j]</a:t>
            </a:r>
            <a:r>
              <a:rPr lang="en-US" dirty="0"/>
              <a:t> is in location </a:t>
            </a:r>
            <a:r>
              <a:rPr lang="en-US" b="1" dirty="0">
                <a:solidFill>
                  <a:srgbClr val="B703AD"/>
                </a:solidFill>
                <a:latin typeface="Courier New" pitchFamily="49" charset="0"/>
                <a:cs typeface="Courier New" pitchFamily="49" charset="0"/>
              </a:rPr>
              <a:t>&amp;A+4*(j-1)</a:t>
            </a:r>
          </a:p>
          <a:p>
            <a:endParaRPr lang="en-US" dirty="0"/>
          </a:p>
          <a:p>
            <a:pPr>
              <a:buNone/>
            </a:pPr>
            <a:r>
              <a:rPr lang="pt-BR" b="1" dirty="0">
                <a:latin typeface="Courier New" pitchFamily="49" charset="0"/>
                <a:cs typeface="Courier New" pitchFamily="49" charset="0"/>
              </a:rPr>
              <a:t>		FOR i := n-1 DOWNTO 1 DO</a:t>
            </a:r>
          </a:p>
          <a:p>
            <a:pPr>
              <a:buNone/>
            </a:pPr>
            <a:r>
              <a:rPr lang="pl-PL" b="1" dirty="0">
                <a:latin typeface="Courier New" pitchFamily="49" charset="0"/>
                <a:cs typeface="Courier New" pitchFamily="49" charset="0"/>
              </a:rPr>
              <a:t>		</a:t>
            </a: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29</a:t>
            </a:fld>
            <a:endParaRPr lang="en-US" dirty="0"/>
          </a:p>
        </p:txBody>
      </p:sp>
    </p:spTree>
    <p:extLst>
      <p:ext uri="{BB962C8B-B14F-4D97-AF65-F5344CB8AC3E}">
        <p14:creationId xmlns:p14="http://schemas.microsoft.com/office/powerpoint/2010/main" val="42810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Assignments</a:t>
            </a:r>
          </a:p>
          <a:p>
            <a:r>
              <a:rPr lang="en-US" dirty="0"/>
              <a:t>Learning LLVM</a:t>
            </a:r>
          </a:p>
          <a:p>
            <a:r>
              <a:rPr lang="en-US" dirty="0"/>
              <a:t>Compiler Basics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4" y="134257"/>
            <a:ext cx="8229600" cy="1143000"/>
          </a:xfrm>
        </p:spPr>
        <p:txBody>
          <a:bodyPr/>
          <a:lstStyle/>
          <a:p>
            <a:pPr algn="l"/>
            <a:r>
              <a:rPr lang="en-US" b="1" dirty="0"/>
              <a:t>Translated Code</a:t>
            </a:r>
          </a:p>
        </p:txBody>
      </p:sp>
      <p:sp>
        <p:nvSpPr>
          <p:cNvPr id="4" name="Content Placeholder 3"/>
          <p:cNvSpPr>
            <a:spLocks noGrp="1"/>
          </p:cNvSpPr>
          <p:nvPr>
            <p:ph sz="half" idx="2"/>
          </p:nvPr>
        </p:nvSpPr>
        <p:spPr>
          <a:xfrm>
            <a:off x="485550" y="1381351"/>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0" y="1389515"/>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30</a:t>
            </a:fld>
            <a:endParaRPr lang="en-US"/>
          </a:p>
        </p:txBody>
      </p:sp>
      <p:sp>
        <p:nvSpPr>
          <p:cNvPr id="3" name="TextBox 2">
            <a:extLst>
              <a:ext uri="{FF2B5EF4-FFF2-40B4-BE49-F238E27FC236}">
                <a16:creationId xmlns:a16="http://schemas.microsoft.com/office/drawing/2014/main" id="{4B04E962-1006-4253-932C-AED282EC9AA1}"/>
              </a:ext>
            </a:extLst>
          </p:cNvPr>
          <p:cNvSpPr txBox="1"/>
          <p:nvPr/>
        </p:nvSpPr>
        <p:spPr>
          <a:xfrm>
            <a:off x="175387" y="4515751"/>
            <a:ext cx="4320413" cy="2031325"/>
          </a:xfrm>
          <a:prstGeom prst="rect">
            <a:avLst/>
          </a:prstGeom>
          <a:solidFill>
            <a:schemeClr val="bg1">
              <a:lumMod val="95000"/>
            </a:schemeClr>
          </a:solidFill>
          <a:ln>
            <a:solidFill>
              <a:schemeClr val="tx2">
                <a:lumMod val="60000"/>
                <a:lumOff val="40000"/>
              </a:schemeClr>
            </a:solidFill>
          </a:ln>
        </p:spPr>
        <p:txBody>
          <a:bodyPr wrap="none" rtlCol="0">
            <a:spAutoFit/>
          </a:bodyPr>
          <a:lstStyle/>
          <a:p>
            <a:pPr>
              <a:buNone/>
            </a:pPr>
            <a:r>
              <a:rPr lang="pt-BR" b="1" dirty="0">
                <a:latin typeface="Courier New" pitchFamily="49" charset="0"/>
                <a:cs typeface="Courier New" pitchFamily="49" charset="0"/>
              </a:rPr>
              <a:t>FOR i := n-1 DOWNTO 1 DO</a:t>
            </a:r>
          </a:p>
          <a:p>
            <a:pPr>
              <a:buNone/>
            </a:pP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endParaRPr lang="en-CA" dirty="0"/>
          </a:p>
        </p:txBody>
      </p:sp>
    </p:spTree>
    <p:extLst>
      <p:ext uri="{BB962C8B-B14F-4D97-AF65-F5344CB8AC3E}">
        <p14:creationId xmlns:p14="http://schemas.microsoft.com/office/powerpoint/2010/main" val="137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a Basic Block</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Basic block </a:t>
            </a:r>
            <a:r>
              <a:rPr lang="en-US" b="1" dirty="0"/>
              <a:t>= a sequence of 3-address statements </a:t>
            </a:r>
          </a:p>
          <a:p>
            <a:pPr lvl="1"/>
            <a:r>
              <a:rPr lang="en-US" dirty="0"/>
              <a:t>only the first statement can be reached from outside the block </a:t>
            </a:r>
            <a:br>
              <a:rPr lang="en-US" dirty="0"/>
            </a:br>
            <a:r>
              <a:rPr lang="en-US" dirty="0"/>
              <a:t>(no branches into middle of block)</a:t>
            </a:r>
          </a:p>
          <a:p>
            <a:pPr lvl="1"/>
            <a:r>
              <a:rPr lang="en-US" dirty="0"/>
              <a:t>all the statements are executed consecutively if the first one is </a:t>
            </a:r>
            <a:br>
              <a:rPr lang="en-US" dirty="0"/>
            </a:br>
            <a:r>
              <a:rPr lang="en-US" dirty="0"/>
              <a:t>(no branches out or halts except perhaps at end of block)</a:t>
            </a:r>
            <a:br>
              <a:rPr lang="en-US" dirty="0"/>
            </a:br>
            <a:endParaRPr lang="en-US" dirty="0"/>
          </a:p>
          <a:p>
            <a:r>
              <a:rPr lang="en-US" b="1" dirty="0"/>
              <a:t>We require basic blocks to be </a:t>
            </a:r>
            <a:r>
              <a:rPr lang="en-US" b="1" i="1" dirty="0">
                <a:solidFill>
                  <a:srgbClr val="0000FF"/>
                </a:solidFill>
              </a:rPr>
              <a:t>maximal</a:t>
            </a:r>
          </a:p>
          <a:p>
            <a:pPr lvl="1"/>
            <a:r>
              <a:rPr lang="en-US" dirty="0"/>
              <a:t>they cannot be made larger without violating the conditions</a:t>
            </a:r>
            <a:br>
              <a:rPr lang="en-US" dirty="0"/>
            </a:br>
            <a:endParaRPr lang="en-US" dirty="0"/>
          </a:p>
          <a:p>
            <a:r>
              <a:rPr lang="en-US" b="1" dirty="0"/>
              <a:t>Optimizations within a basic block are </a:t>
            </a:r>
            <a:r>
              <a:rPr lang="en-US" b="1" i="1" dirty="0">
                <a:solidFill>
                  <a:srgbClr val="0000FF"/>
                </a:solidFill>
              </a:rPr>
              <a:t>local</a:t>
            </a:r>
            <a:r>
              <a:rPr lang="en-US" b="1" dirty="0"/>
              <a:t> optimizations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31</a:t>
            </a:fld>
            <a:endParaRPr lang="en-US" dirty="0"/>
          </a:p>
        </p:txBody>
      </p:sp>
    </p:spTree>
    <p:extLst>
      <p:ext uri="{BB962C8B-B14F-4D97-AF65-F5344CB8AC3E}">
        <p14:creationId xmlns:p14="http://schemas.microsoft.com/office/powerpoint/2010/main" val="233394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Graphs</a:t>
            </a:r>
          </a:p>
        </p:txBody>
      </p:sp>
      <p:sp>
        <p:nvSpPr>
          <p:cNvPr id="3" name="Content Placeholder 2"/>
          <p:cNvSpPr>
            <a:spLocks noGrp="1"/>
          </p:cNvSpPr>
          <p:nvPr>
            <p:ph idx="1"/>
          </p:nvPr>
        </p:nvSpPr>
        <p:spPr/>
        <p:txBody>
          <a:bodyPr>
            <a:normAutofit fontScale="92500" lnSpcReduction="20000"/>
          </a:bodyPr>
          <a:lstStyle/>
          <a:p>
            <a:r>
              <a:rPr lang="en-US" b="1" dirty="0">
                <a:solidFill>
                  <a:srgbClr val="0000FF"/>
                </a:solidFill>
              </a:rPr>
              <a:t>Nodes</a:t>
            </a:r>
            <a:r>
              <a:rPr lang="en-US" b="1" dirty="0"/>
              <a:t>: basic blocks</a:t>
            </a:r>
          </a:p>
          <a:p>
            <a:endParaRPr lang="en-US" b="1" dirty="0"/>
          </a:p>
          <a:p>
            <a:r>
              <a:rPr lang="en-US" b="1" dirty="0">
                <a:solidFill>
                  <a:srgbClr val="0000FF"/>
                </a:solidFill>
              </a:rPr>
              <a:t>Edges</a:t>
            </a:r>
            <a:r>
              <a:rPr lang="en-US" b="1" dirty="0"/>
              <a:t>: B</a:t>
            </a:r>
            <a:r>
              <a:rPr lang="en-US" sz="2400" b="1" baseline="-25000" dirty="0"/>
              <a:t>i</a:t>
            </a:r>
            <a:r>
              <a:rPr lang="en-US" b="1" dirty="0"/>
              <a:t> -&gt; </a:t>
            </a:r>
            <a:r>
              <a:rPr lang="en-US" b="1" dirty="0" err="1"/>
              <a:t>B</a:t>
            </a:r>
            <a:r>
              <a:rPr lang="en-US" sz="2400" b="1" baseline="-25000" dirty="0" err="1"/>
              <a:t>j</a:t>
            </a:r>
            <a:r>
              <a:rPr lang="en-US" b="1" dirty="0"/>
              <a:t>, </a:t>
            </a:r>
            <a:r>
              <a:rPr lang="en-US" b="1" dirty="0" err="1"/>
              <a:t>iff</a:t>
            </a:r>
            <a:r>
              <a:rPr lang="en-US" b="1" dirty="0"/>
              <a:t> </a:t>
            </a:r>
            <a:r>
              <a:rPr lang="en-US" b="1" dirty="0" err="1"/>
              <a:t>B</a:t>
            </a:r>
            <a:r>
              <a:rPr lang="en-US" b="1" baseline="-25000" dirty="0" err="1"/>
              <a:t>j</a:t>
            </a:r>
            <a:r>
              <a:rPr lang="en-US" b="1" dirty="0"/>
              <a:t> can follow B</a:t>
            </a:r>
            <a:r>
              <a:rPr lang="en-US" b="1" baseline="-25000" dirty="0"/>
              <a:t>i</a:t>
            </a:r>
            <a:r>
              <a:rPr lang="en-US" b="1" dirty="0"/>
              <a:t> immediately in </a:t>
            </a:r>
            <a:r>
              <a:rPr lang="en-US" b="1" i="1" dirty="0"/>
              <a:t>some</a:t>
            </a:r>
            <a:r>
              <a:rPr lang="en-US" b="1" dirty="0"/>
              <a:t> execution</a:t>
            </a:r>
          </a:p>
          <a:p>
            <a:pPr lvl="1"/>
            <a:r>
              <a:rPr lang="en-US" dirty="0"/>
              <a:t>Either first instruction of </a:t>
            </a:r>
            <a:r>
              <a:rPr lang="en-US" dirty="0" err="1"/>
              <a:t>B</a:t>
            </a:r>
            <a:r>
              <a:rPr lang="en-US" baseline="-25000" dirty="0" err="1"/>
              <a:t>j</a:t>
            </a:r>
            <a:r>
              <a:rPr lang="en-US" dirty="0"/>
              <a:t> is target of a </a:t>
            </a:r>
            <a:r>
              <a:rPr lang="en-US" dirty="0" err="1"/>
              <a:t>goto</a:t>
            </a:r>
            <a:r>
              <a:rPr lang="en-US" dirty="0"/>
              <a:t> at end of B</a:t>
            </a:r>
            <a:r>
              <a:rPr lang="en-US" baseline="-25000" dirty="0"/>
              <a:t>i</a:t>
            </a:r>
          </a:p>
          <a:p>
            <a:pPr lvl="1"/>
            <a:r>
              <a:rPr lang="en-US" dirty="0"/>
              <a:t>Or, </a:t>
            </a:r>
            <a:r>
              <a:rPr lang="en-US" dirty="0" err="1"/>
              <a:t>B</a:t>
            </a:r>
            <a:r>
              <a:rPr lang="en-US" baseline="-25000" dirty="0" err="1"/>
              <a:t>j</a:t>
            </a:r>
            <a:r>
              <a:rPr lang="en-US" dirty="0"/>
              <a:t> physically follows B</a:t>
            </a:r>
            <a:r>
              <a:rPr lang="en-US" baseline="-25000" dirty="0"/>
              <a:t>i,</a:t>
            </a:r>
            <a:r>
              <a:rPr lang="en-US" dirty="0"/>
              <a:t> which does not end in an unconditional </a:t>
            </a:r>
            <a:r>
              <a:rPr lang="en-US" dirty="0" err="1"/>
              <a:t>goto</a:t>
            </a:r>
            <a:r>
              <a:rPr lang="en-US" dirty="0"/>
              <a:t>.</a:t>
            </a:r>
          </a:p>
          <a:p>
            <a:pPr lvl="2"/>
            <a:endParaRPr lang="en-US" dirty="0"/>
          </a:p>
          <a:p>
            <a:r>
              <a:rPr lang="en-US" b="1" dirty="0"/>
              <a:t>The block led by first statement of the program is the </a:t>
            </a:r>
            <a:r>
              <a:rPr lang="en-US" b="1" i="1" dirty="0">
                <a:solidFill>
                  <a:srgbClr val="0000FF"/>
                </a:solidFill>
              </a:rPr>
              <a:t>start</a:t>
            </a:r>
            <a:r>
              <a:rPr lang="en-US" b="1" dirty="0"/>
              <a:t>, or </a:t>
            </a:r>
            <a:r>
              <a:rPr lang="en-US" b="1" i="1" dirty="0">
                <a:solidFill>
                  <a:srgbClr val="0000FF"/>
                </a:solidFill>
              </a:rPr>
              <a:t>entry</a:t>
            </a:r>
            <a:r>
              <a:rPr lang="en-US" b="1" dirty="0"/>
              <a:t> node.</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32</a:t>
            </a:fld>
            <a:endParaRPr lang="en-US" dirty="0"/>
          </a:p>
        </p:txBody>
      </p:sp>
    </p:spTree>
    <p:extLst>
      <p:ext uri="{BB962C8B-B14F-4D97-AF65-F5344CB8AC3E}">
        <p14:creationId xmlns:p14="http://schemas.microsoft.com/office/powerpoint/2010/main" val="416724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1904"/>
            <a:ext cx="8229600" cy="1143000"/>
          </a:xfrm>
        </p:spPr>
        <p:txBody>
          <a:bodyPr/>
          <a:lstStyle/>
          <a:p>
            <a:pPr algn="l"/>
            <a:r>
              <a:rPr lang="en-US" b="1" dirty="0"/>
              <a:t>Find the Basic Blocks</a:t>
            </a:r>
          </a:p>
        </p:txBody>
      </p:sp>
      <p:sp>
        <p:nvSpPr>
          <p:cNvPr id="4" name="Content Placeholder 3"/>
          <p:cNvSpPr>
            <a:spLocks noGrp="1"/>
          </p:cNvSpPr>
          <p:nvPr>
            <p:ph sz="half" idx="2"/>
          </p:nvPr>
        </p:nvSpPr>
        <p:spPr>
          <a:xfrm>
            <a:off x="421027" y="1314904"/>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4757" y="1314903"/>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33</a:t>
            </a:fld>
            <a:endParaRPr lang="en-US"/>
          </a:p>
        </p:txBody>
      </p:sp>
    </p:spTree>
    <p:extLst>
      <p:ext uri="{BB962C8B-B14F-4D97-AF65-F5344CB8AC3E}">
        <p14:creationId xmlns:p14="http://schemas.microsoft.com/office/powerpoint/2010/main" val="407071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Blocks from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90700" y="1417638"/>
            <a:ext cx="5562600" cy="4815385"/>
          </a:xfrm>
          <a:prstGeom prst="rect">
            <a:avLst/>
          </a:prstGeom>
          <a:noFill/>
          <a:ln w="9525">
            <a:noFill/>
            <a:miter lim="800000"/>
            <a:headEnd/>
            <a:tailEnd/>
          </a:ln>
          <a:effectLst/>
        </p:spPr>
      </p:pic>
    </p:spTree>
    <p:extLst>
      <p:ext uri="{BB962C8B-B14F-4D97-AF65-F5344CB8AC3E}">
        <p14:creationId xmlns:p14="http://schemas.microsoft.com/office/powerpoint/2010/main" val="4145324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D332-2FC9-4A9F-A173-383639DEFF03}"/>
              </a:ext>
            </a:extLst>
          </p:cNvPr>
          <p:cNvSpPr>
            <a:spLocks noGrp="1"/>
          </p:cNvSpPr>
          <p:nvPr>
            <p:ph type="title"/>
          </p:nvPr>
        </p:nvSpPr>
        <p:spPr/>
        <p:txBody>
          <a:bodyPr/>
          <a:lstStyle/>
          <a:p>
            <a:r>
              <a:rPr lang="en-US" dirty="0"/>
              <a:t>Partitioning into Basic Blocks</a:t>
            </a:r>
            <a:endParaRPr lang="en-CA" dirty="0"/>
          </a:p>
        </p:txBody>
      </p:sp>
      <p:sp>
        <p:nvSpPr>
          <p:cNvPr id="3" name="Content Placeholder 2">
            <a:extLst>
              <a:ext uri="{FF2B5EF4-FFF2-40B4-BE49-F238E27FC236}">
                <a16:creationId xmlns:a16="http://schemas.microsoft.com/office/drawing/2014/main" id="{40C7BD2A-4303-410F-BC9D-EBE2307E80AC}"/>
              </a:ext>
            </a:extLst>
          </p:cNvPr>
          <p:cNvSpPr>
            <a:spLocks noGrp="1"/>
          </p:cNvSpPr>
          <p:nvPr>
            <p:ph idx="1"/>
          </p:nvPr>
        </p:nvSpPr>
        <p:spPr/>
        <p:txBody>
          <a:bodyPr/>
          <a:lstStyle/>
          <a:p>
            <a:r>
              <a:rPr lang="en-US" dirty="0"/>
              <a:t>Identify the leader of each basic block </a:t>
            </a:r>
          </a:p>
          <a:p>
            <a:pPr lvl="1"/>
            <a:r>
              <a:rPr lang="en-US" dirty="0"/>
              <a:t> First instruction </a:t>
            </a:r>
          </a:p>
          <a:p>
            <a:pPr lvl="1"/>
            <a:r>
              <a:rPr lang="en-US" dirty="0"/>
              <a:t> Any target of a jump </a:t>
            </a:r>
          </a:p>
          <a:p>
            <a:pPr lvl="1"/>
            <a:r>
              <a:rPr lang="en-US" dirty="0"/>
              <a:t> Any instruction immediately following a jump</a:t>
            </a:r>
          </a:p>
          <a:p>
            <a:r>
              <a:rPr lang="en-US" dirty="0"/>
              <a:t>Basic block starts at leader &amp; ends at instruction immediately before a leader (or the last instruction)</a:t>
            </a:r>
            <a:endParaRPr lang="en-CA" dirty="0"/>
          </a:p>
        </p:txBody>
      </p:sp>
      <p:sp>
        <p:nvSpPr>
          <p:cNvPr id="4" name="Slide Number Placeholder 3">
            <a:extLst>
              <a:ext uri="{FF2B5EF4-FFF2-40B4-BE49-F238E27FC236}">
                <a16:creationId xmlns:a16="http://schemas.microsoft.com/office/drawing/2014/main" id="{0D289C96-62B7-42F0-B665-D179C9C047F1}"/>
              </a:ext>
            </a:extLst>
          </p:cNvPr>
          <p:cNvSpPr>
            <a:spLocks noGrp="1"/>
          </p:cNvSpPr>
          <p:nvPr>
            <p:ph type="sldNum" sz="quarter" idx="12"/>
          </p:nvPr>
        </p:nvSpPr>
        <p:spPr/>
        <p:txBody>
          <a:bodyPr/>
          <a:lstStyle/>
          <a:p>
            <a:fld id="{323594FA-E141-4234-AE05-360401972BE7}" type="slidenum">
              <a:rPr lang="en-US" altLang="en-US" smtClean="0"/>
              <a:pPr/>
              <a:t>35</a:t>
            </a:fld>
            <a:endParaRPr lang="en-US" altLang="en-US" dirty="0"/>
          </a:p>
        </p:txBody>
      </p:sp>
    </p:spTree>
    <p:extLst>
      <p:ext uri="{BB962C8B-B14F-4D97-AF65-F5344CB8AC3E}">
        <p14:creationId xmlns:p14="http://schemas.microsoft.com/office/powerpoint/2010/main" val="1691911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7253DC-5C3D-4E52-BE95-6EF859DE4290}"/>
              </a:ext>
            </a:extLst>
          </p:cNvPr>
          <p:cNvSpPr>
            <a:spLocks noGrp="1"/>
          </p:cNvSpPr>
          <p:nvPr>
            <p:ph type="sldNum" sz="quarter" idx="12"/>
          </p:nvPr>
        </p:nvSpPr>
        <p:spPr/>
        <p:txBody>
          <a:bodyPr/>
          <a:lstStyle/>
          <a:p>
            <a:fld id="{323594FA-E141-4234-AE05-360401972BE7}" type="slidenum">
              <a:rPr lang="en-US" altLang="en-US" smtClean="0"/>
              <a:pPr/>
              <a:t>36</a:t>
            </a:fld>
            <a:endParaRPr lang="en-US" altLang="en-US" dirty="0"/>
          </a:p>
        </p:txBody>
      </p:sp>
      <p:pic>
        <p:nvPicPr>
          <p:cNvPr id="5" name="Picture 4">
            <a:extLst>
              <a:ext uri="{FF2B5EF4-FFF2-40B4-BE49-F238E27FC236}">
                <a16:creationId xmlns:a16="http://schemas.microsoft.com/office/drawing/2014/main" id="{0151EBDA-DBC3-4D28-9CC3-AF896A0FABF3}"/>
              </a:ext>
            </a:extLst>
          </p:cNvPr>
          <p:cNvPicPr>
            <a:picLocks noChangeAspect="1"/>
          </p:cNvPicPr>
          <p:nvPr/>
        </p:nvPicPr>
        <p:blipFill>
          <a:blip r:embed="rId2"/>
          <a:stretch>
            <a:fillRect/>
          </a:stretch>
        </p:blipFill>
        <p:spPr>
          <a:xfrm>
            <a:off x="670753" y="533400"/>
            <a:ext cx="7802493" cy="5045454"/>
          </a:xfrm>
          <a:prstGeom prst="rect">
            <a:avLst/>
          </a:prstGeom>
        </p:spPr>
      </p:pic>
      <p:sp>
        <p:nvSpPr>
          <p:cNvPr id="6" name="Rectangle 5">
            <a:extLst>
              <a:ext uri="{FF2B5EF4-FFF2-40B4-BE49-F238E27FC236}">
                <a16:creationId xmlns:a16="http://schemas.microsoft.com/office/drawing/2014/main" id="{2981AB78-7B53-425E-A917-E162B3DEFAE0}"/>
              </a:ext>
            </a:extLst>
          </p:cNvPr>
          <p:cNvSpPr/>
          <p:nvPr/>
        </p:nvSpPr>
        <p:spPr>
          <a:xfrm>
            <a:off x="742218" y="6300107"/>
            <a:ext cx="1848583" cy="369332"/>
          </a:xfrm>
          <a:prstGeom prst="rect">
            <a:avLst/>
          </a:prstGeom>
        </p:spPr>
        <p:txBody>
          <a:bodyPr wrap="none">
            <a:spAutoFit/>
          </a:bodyPr>
          <a:lstStyle/>
          <a:p>
            <a:r>
              <a:rPr lang="en-CA" dirty="0"/>
              <a:t>ALSU pp. 529-531</a:t>
            </a:r>
          </a:p>
        </p:txBody>
      </p:sp>
    </p:spTree>
    <p:extLst>
      <p:ext uri="{BB962C8B-B14F-4D97-AF65-F5344CB8AC3E}">
        <p14:creationId xmlns:p14="http://schemas.microsoft.com/office/powerpoint/2010/main" val="74284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Optimizations</a:t>
            </a:r>
          </a:p>
        </p:txBody>
      </p:sp>
      <p:sp>
        <p:nvSpPr>
          <p:cNvPr id="3" name="Content Placeholder 2"/>
          <p:cNvSpPr>
            <a:spLocks noGrp="1"/>
          </p:cNvSpPr>
          <p:nvPr>
            <p:ph idx="1"/>
          </p:nvPr>
        </p:nvSpPr>
        <p:spPr/>
        <p:txBody>
          <a:bodyPr>
            <a:normAutofit fontScale="77500" lnSpcReduction="20000"/>
          </a:bodyPr>
          <a:lstStyle/>
          <a:p>
            <a:r>
              <a:rPr lang="en-US" b="1" dirty="0"/>
              <a:t>Algorithm optimization</a:t>
            </a:r>
            <a:br>
              <a:rPr lang="en-US" b="1" dirty="0"/>
            </a:br>
            <a:br>
              <a:rPr lang="en-US" b="1" dirty="0"/>
            </a:br>
            <a:endParaRPr lang="en-US" b="1" dirty="0"/>
          </a:p>
          <a:p>
            <a:r>
              <a:rPr lang="en-US" b="1" dirty="0"/>
              <a:t>Algebraic optimization</a:t>
            </a:r>
          </a:p>
          <a:p>
            <a:pPr>
              <a:buNone/>
            </a:pPr>
            <a:r>
              <a:rPr lang="en-US" dirty="0"/>
              <a:t>	         </a:t>
            </a:r>
            <a:r>
              <a:rPr lang="en-US" b="1" dirty="0">
                <a:latin typeface="Courier New" pitchFamily="49" charset="0"/>
                <a:cs typeface="Courier New" pitchFamily="49" charset="0"/>
              </a:rPr>
              <a:t>A := B+0     =&gt;     A := B</a:t>
            </a:r>
            <a:br>
              <a:rPr lang="en-US" dirty="0"/>
            </a:br>
            <a:endParaRPr lang="en-US" dirty="0"/>
          </a:p>
          <a:p>
            <a:r>
              <a:rPr lang="en-US" b="1" dirty="0"/>
              <a:t>Local optimizations </a:t>
            </a:r>
          </a:p>
          <a:p>
            <a:pPr lvl="1"/>
            <a:r>
              <a:rPr lang="en-US" dirty="0"/>
              <a:t>within a basic block -- across instructions</a:t>
            </a:r>
          </a:p>
          <a:p>
            <a:r>
              <a:rPr lang="en-US" b="1" dirty="0"/>
              <a:t>Global optimizations </a:t>
            </a:r>
          </a:p>
          <a:p>
            <a:pPr lvl="1"/>
            <a:r>
              <a:rPr lang="en-US" dirty="0"/>
              <a:t>within a flow graph -- across basic blocks</a:t>
            </a:r>
          </a:p>
          <a:p>
            <a:r>
              <a:rPr lang="en-US" b="1" dirty="0" err="1"/>
              <a:t>Interprocedural</a:t>
            </a:r>
            <a:r>
              <a:rPr lang="en-US" b="1" dirty="0"/>
              <a:t> analysis</a:t>
            </a:r>
          </a:p>
          <a:p>
            <a:pPr lvl="1"/>
            <a:r>
              <a:rPr lang="en-US" dirty="0"/>
              <a:t>within a program -- across procedures (flow graphs)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37</a:t>
            </a:fld>
            <a:endParaRPr lang="en-US" dirty="0"/>
          </a:p>
        </p:txBody>
      </p:sp>
    </p:spTree>
    <p:extLst>
      <p:ext uri="{BB962C8B-B14F-4D97-AF65-F5344CB8AC3E}">
        <p14:creationId xmlns:p14="http://schemas.microsoft.com/office/powerpoint/2010/main" val="37082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a:t>
            </a:r>
          </a:p>
        </p:txBody>
      </p:sp>
      <p:sp>
        <p:nvSpPr>
          <p:cNvPr id="3" name="Content Placeholder 2"/>
          <p:cNvSpPr>
            <a:spLocks noGrp="1"/>
          </p:cNvSpPr>
          <p:nvPr>
            <p:ph idx="1"/>
          </p:nvPr>
        </p:nvSpPr>
        <p:spPr/>
        <p:txBody>
          <a:bodyPr>
            <a:normAutofit fontScale="85000" lnSpcReduction="20000"/>
          </a:bodyPr>
          <a:lstStyle/>
          <a:p>
            <a:r>
              <a:rPr lang="en-US" b="1" dirty="0"/>
              <a:t>Analysis &amp; transformation performed </a:t>
            </a:r>
            <a:r>
              <a:rPr lang="en-US" b="1" dirty="0">
                <a:solidFill>
                  <a:srgbClr val="B703AD"/>
                </a:solidFill>
              </a:rPr>
              <a:t>within a basic block</a:t>
            </a:r>
          </a:p>
          <a:p>
            <a:r>
              <a:rPr lang="en-US" b="1" dirty="0">
                <a:solidFill>
                  <a:srgbClr val="0000FF"/>
                </a:solidFill>
              </a:rPr>
              <a:t>No control flow information is considered</a:t>
            </a:r>
          </a:p>
          <a:p>
            <a:r>
              <a:rPr lang="en-US" b="1" dirty="0">
                <a:solidFill>
                  <a:srgbClr val="0000FF"/>
                </a:solidFill>
              </a:rPr>
              <a:t>Examples</a:t>
            </a:r>
            <a:r>
              <a:rPr lang="en-US" b="1" dirty="0"/>
              <a:t> of local optimizations:</a:t>
            </a:r>
          </a:p>
          <a:p>
            <a:pPr lvl="1"/>
            <a:r>
              <a:rPr lang="en-US" dirty="0"/>
              <a:t>local </a:t>
            </a:r>
            <a:r>
              <a:rPr lang="en-US" dirty="0">
                <a:solidFill>
                  <a:srgbClr val="0000FF"/>
                </a:solidFill>
              </a:rPr>
              <a:t>common </a:t>
            </a:r>
            <a:r>
              <a:rPr lang="en-US" dirty="0" err="1">
                <a:solidFill>
                  <a:srgbClr val="0000FF"/>
                </a:solidFill>
              </a:rPr>
              <a:t>subexpression</a:t>
            </a:r>
            <a:r>
              <a:rPr lang="en-US" dirty="0">
                <a:solidFill>
                  <a:srgbClr val="0000FF"/>
                </a:solidFill>
              </a:rPr>
              <a:t> elimination</a:t>
            </a:r>
            <a:r>
              <a:rPr lang="en-US" dirty="0"/>
              <a:t> </a:t>
            </a:r>
            <a:br>
              <a:rPr lang="en-US" dirty="0"/>
            </a:br>
            <a:r>
              <a:rPr lang="en-US" dirty="0"/>
              <a:t>analysis: same expression evaluated more than once in b. </a:t>
            </a:r>
            <a:br>
              <a:rPr lang="en-US" dirty="0"/>
            </a:br>
            <a:r>
              <a:rPr lang="en-US" dirty="0"/>
              <a:t>transformation: replace with single calculation</a:t>
            </a:r>
            <a:br>
              <a:rPr lang="en-US" dirty="0"/>
            </a:br>
            <a:endParaRPr lang="en-US" dirty="0"/>
          </a:p>
          <a:p>
            <a:pPr lvl="1"/>
            <a:r>
              <a:rPr lang="en-US" dirty="0"/>
              <a:t>local </a:t>
            </a:r>
            <a:r>
              <a:rPr lang="en-US" dirty="0">
                <a:solidFill>
                  <a:srgbClr val="0000FF"/>
                </a:solidFill>
              </a:rPr>
              <a:t>constant folding or elimination</a:t>
            </a:r>
            <a:br>
              <a:rPr lang="en-US" dirty="0"/>
            </a:br>
            <a:r>
              <a:rPr lang="en-US" dirty="0"/>
              <a:t>analysis: expression can be evaluated at compile time</a:t>
            </a:r>
            <a:br>
              <a:rPr lang="en-US" dirty="0"/>
            </a:br>
            <a:r>
              <a:rPr lang="en-US" dirty="0"/>
              <a:t>transformation: replace by constant, compile-time value</a:t>
            </a:r>
            <a:br>
              <a:rPr lang="en-US" dirty="0"/>
            </a:br>
            <a:endParaRPr lang="en-US" dirty="0"/>
          </a:p>
          <a:p>
            <a:pPr lvl="1"/>
            <a:r>
              <a:rPr lang="en-US" dirty="0">
                <a:solidFill>
                  <a:srgbClr val="0000FF"/>
                </a:solidFill>
              </a:rPr>
              <a:t>dead code elimination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38</a:t>
            </a:fld>
            <a:endParaRPr lang="en-US" dirty="0"/>
          </a:p>
        </p:txBody>
      </p:sp>
    </p:spTree>
    <p:extLst>
      <p:ext uri="{BB962C8B-B14F-4D97-AF65-F5344CB8AC3E}">
        <p14:creationId xmlns:p14="http://schemas.microsoft.com/office/powerpoint/2010/main" val="138495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4AB37A0-DAED-4E6B-9410-BC1395351EB2}"/>
              </a:ext>
            </a:extLst>
          </p:cNvPr>
          <p:cNvSpPr/>
          <p:nvPr/>
        </p:nvSpPr>
        <p:spPr>
          <a:xfrm>
            <a:off x="5029198" y="3634581"/>
            <a:ext cx="1752601" cy="1020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796C8C2B-B07C-461B-AFE6-6801199B1C9C}"/>
              </a:ext>
            </a:extLst>
          </p:cNvPr>
          <p:cNvSpPr/>
          <p:nvPr/>
        </p:nvSpPr>
        <p:spPr>
          <a:xfrm>
            <a:off x="5031921" y="2886188"/>
            <a:ext cx="1752600" cy="7620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9B5E926D-1565-4419-8817-FC2F033816D1}"/>
              </a:ext>
            </a:extLst>
          </p:cNvPr>
          <p:cNvSpPr/>
          <p:nvPr/>
        </p:nvSpPr>
        <p:spPr>
          <a:xfrm>
            <a:off x="5029200" y="1905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C8578842-71E0-4C03-A770-A65B80CB0711}"/>
              </a:ext>
            </a:extLst>
          </p:cNvPr>
          <p:cNvSpPr/>
          <p:nvPr/>
        </p:nvSpPr>
        <p:spPr>
          <a:xfrm>
            <a:off x="1066800" y="28956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p:cNvSpPr>
            <a:spLocks noGrp="1"/>
          </p:cNvSpPr>
          <p:nvPr>
            <p:ph sz="half" idx="2"/>
          </p:nvPr>
        </p:nvSpPr>
        <p:spPr>
          <a:xfrm>
            <a:off x="457200" y="1143000"/>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2" name="Title 1"/>
          <p:cNvSpPr>
            <a:spLocks noGrp="1"/>
          </p:cNvSpPr>
          <p:nvPr>
            <p:ph type="title"/>
          </p:nvPr>
        </p:nvSpPr>
        <p:spPr>
          <a:xfrm>
            <a:off x="531814" y="136525"/>
            <a:ext cx="8229600" cy="1143000"/>
          </a:xfrm>
        </p:spPr>
        <p:txBody>
          <a:bodyPr/>
          <a:lstStyle/>
          <a:p>
            <a:pPr algn="l"/>
            <a:r>
              <a:rPr lang="en-US" b="1" dirty="0"/>
              <a:t>Example</a:t>
            </a:r>
          </a:p>
        </p:txBody>
      </p:sp>
      <p:sp>
        <p:nvSpPr>
          <p:cNvPr id="9" name="Slide Number Placeholder 8"/>
          <p:cNvSpPr>
            <a:spLocks noGrp="1"/>
          </p:cNvSpPr>
          <p:nvPr>
            <p:ph type="sldNum" sz="quarter" idx="12"/>
          </p:nvPr>
        </p:nvSpPr>
        <p:spPr/>
        <p:txBody>
          <a:bodyPr/>
          <a:lstStyle/>
          <a:p>
            <a:fld id="{3B18AE90-4419-4CF3-8E84-9F60760ACC6E}" type="slidenum">
              <a:rPr lang="en-US" smtClean="0"/>
              <a:pPr/>
              <a:t>39</a:t>
            </a:fld>
            <a:endParaRPr lang="en-US"/>
          </a:p>
        </p:txBody>
      </p:sp>
      <p:sp>
        <p:nvSpPr>
          <p:cNvPr id="6" name="Content Placeholder 5"/>
          <p:cNvSpPr>
            <a:spLocks noGrp="1"/>
          </p:cNvSpPr>
          <p:nvPr>
            <p:ph sz="quarter" idx="4"/>
          </p:nvPr>
        </p:nvSpPr>
        <p:spPr>
          <a:xfrm>
            <a:off x="4495801" y="1143000"/>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0599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50B19E1-B640-4AC8-8251-B86606270A08}"/>
              </a:ext>
            </a:extLst>
          </p:cNvPr>
          <p:cNvSpPr/>
          <p:nvPr/>
        </p:nvSpPr>
        <p:spPr>
          <a:xfrm>
            <a:off x="5023757" y="3085646"/>
            <a:ext cx="1524000" cy="228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5A7B3D6C-FEFD-4190-B023-37C944E6FCAF}"/>
              </a:ext>
            </a:extLst>
          </p:cNvPr>
          <p:cNvSpPr/>
          <p:nvPr/>
        </p:nvSpPr>
        <p:spPr>
          <a:xfrm>
            <a:off x="5029200" y="2819400"/>
            <a:ext cx="1524000" cy="2286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57D788A7-35D6-4623-B669-B27E09FCA877}"/>
              </a:ext>
            </a:extLst>
          </p:cNvPr>
          <p:cNvSpPr/>
          <p:nvPr/>
        </p:nvSpPr>
        <p:spPr>
          <a:xfrm>
            <a:off x="5105400"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1A4BC44E-D37A-4FA8-93EA-B89708800447}"/>
              </a:ext>
            </a:extLst>
          </p:cNvPr>
          <p:cNvSpPr/>
          <p:nvPr/>
        </p:nvSpPr>
        <p:spPr>
          <a:xfrm>
            <a:off x="990600" y="34290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36525"/>
            <a:ext cx="8229600" cy="1143000"/>
          </a:xfrm>
        </p:spPr>
        <p:txBody>
          <a:bodyPr/>
          <a:lstStyle/>
          <a:p>
            <a:pPr algn="l"/>
            <a:r>
              <a:rPr lang="en-US" b="1" dirty="0"/>
              <a:t>Example</a:t>
            </a:r>
          </a:p>
        </p:txBody>
      </p:sp>
      <p:sp>
        <p:nvSpPr>
          <p:cNvPr id="4" name="Content Placeholder 3"/>
          <p:cNvSpPr>
            <a:spLocks noGrp="1"/>
          </p:cNvSpPr>
          <p:nvPr>
            <p:ph sz="half" idx="2"/>
          </p:nvPr>
        </p:nvSpPr>
        <p:spPr>
          <a:xfrm>
            <a:off x="457200" y="1341437"/>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1" y="1295400"/>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40</a:t>
            </a:fld>
            <a:endParaRPr lang="en-US"/>
          </a:p>
        </p:txBody>
      </p:sp>
    </p:spTree>
    <p:extLst>
      <p:ext uri="{BB962C8B-B14F-4D97-AF65-F5344CB8AC3E}">
        <p14:creationId xmlns:p14="http://schemas.microsoft.com/office/powerpoint/2010/main" val="1222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Intraprocedural</a:t>
            </a:r>
            <a:r>
              <a:rPr lang="en-US" dirty="0"/>
              <a:t>) Global Optimizations</a:t>
            </a:r>
          </a:p>
        </p:txBody>
      </p:sp>
      <p:sp>
        <p:nvSpPr>
          <p:cNvPr id="3" name="Content Placeholder 2"/>
          <p:cNvSpPr>
            <a:spLocks noGrp="1"/>
          </p:cNvSpPr>
          <p:nvPr>
            <p:ph idx="1"/>
          </p:nvPr>
        </p:nvSpPr>
        <p:spPr/>
        <p:txBody>
          <a:bodyPr>
            <a:normAutofit fontScale="85000" lnSpcReduction="20000"/>
          </a:bodyPr>
          <a:lstStyle/>
          <a:p>
            <a:r>
              <a:rPr lang="en-US" b="1" dirty="0">
                <a:solidFill>
                  <a:srgbClr val="0000FF"/>
                </a:solidFill>
              </a:rPr>
              <a:t>Global versions of local optimizations</a:t>
            </a:r>
          </a:p>
          <a:p>
            <a:pPr lvl="1"/>
            <a:r>
              <a:rPr lang="en-US" dirty="0"/>
              <a:t>global common </a:t>
            </a:r>
            <a:r>
              <a:rPr lang="en-US" dirty="0" err="1"/>
              <a:t>subexpression</a:t>
            </a:r>
            <a:r>
              <a:rPr lang="en-US" dirty="0"/>
              <a:t> elimination</a:t>
            </a:r>
          </a:p>
          <a:p>
            <a:pPr lvl="1"/>
            <a:r>
              <a:rPr lang="en-US" dirty="0"/>
              <a:t>global constant propagation </a:t>
            </a:r>
          </a:p>
          <a:p>
            <a:pPr lvl="1"/>
            <a:r>
              <a:rPr lang="en-US" dirty="0"/>
              <a:t>dead code elimination</a:t>
            </a:r>
          </a:p>
          <a:p>
            <a:pPr>
              <a:lnSpc>
                <a:spcPct val="150000"/>
              </a:lnSpc>
            </a:pPr>
            <a:r>
              <a:rPr lang="en-US" b="1" dirty="0">
                <a:solidFill>
                  <a:srgbClr val="0000FF"/>
                </a:solidFill>
              </a:rPr>
              <a:t>Loop optimizations</a:t>
            </a:r>
          </a:p>
          <a:p>
            <a:pPr lvl="1"/>
            <a:r>
              <a:rPr lang="en-US" dirty="0"/>
              <a:t>reduce code to be executed in each iteration</a:t>
            </a:r>
          </a:p>
          <a:p>
            <a:pPr lvl="1"/>
            <a:r>
              <a:rPr lang="en-US" dirty="0"/>
              <a:t>code motion</a:t>
            </a:r>
          </a:p>
          <a:p>
            <a:pPr lvl="1"/>
            <a:r>
              <a:rPr lang="en-US" dirty="0"/>
              <a:t>induction variable elimination</a:t>
            </a:r>
          </a:p>
          <a:p>
            <a:pPr>
              <a:lnSpc>
                <a:spcPct val="150000"/>
              </a:lnSpc>
            </a:pPr>
            <a:r>
              <a:rPr lang="en-US" b="1" dirty="0">
                <a:solidFill>
                  <a:srgbClr val="0000FF"/>
                </a:solidFill>
              </a:rPr>
              <a:t>Other control structures</a:t>
            </a:r>
          </a:p>
          <a:p>
            <a:pPr lvl="1"/>
            <a:r>
              <a:rPr lang="en-US" dirty="0"/>
              <a:t>Code hoisting: eliminates copies of identical code on parallel paths in a flow graph to reduce code size.</a:t>
            </a:r>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41</a:t>
            </a:fld>
            <a:endParaRPr lang="en-US" dirty="0"/>
          </a:p>
        </p:txBody>
      </p:sp>
    </p:spTree>
    <p:extLst>
      <p:ext uri="{BB962C8B-B14F-4D97-AF65-F5344CB8AC3E}">
        <p14:creationId xmlns:p14="http://schemas.microsoft.com/office/powerpoint/2010/main" val="3436661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8B589-D892-49AF-8994-B6D975E30670}"/>
              </a:ext>
            </a:extLst>
          </p:cNvPr>
          <p:cNvSpPr/>
          <p:nvPr/>
        </p:nvSpPr>
        <p:spPr>
          <a:xfrm>
            <a:off x="4953000" y="1404030"/>
            <a:ext cx="1752600" cy="2101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456407"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7481" y="1417638"/>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42</a:t>
            </a:fld>
            <a:endParaRPr lang="en-US"/>
          </a:p>
        </p:txBody>
      </p:sp>
    </p:spTree>
    <p:extLst>
      <p:ext uri="{BB962C8B-B14F-4D97-AF65-F5344CB8AC3E}">
        <p14:creationId xmlns:p14="http://schemas.microsoft.com/office/powerpoint/2010/main" val="32774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D937C9A-32E0-48E6-8E5A-05D2983413DE}"/>
              </a:ext>
            </a:extLst>
          </p:cNvPr>
          <p:cNvSpPr/>
          <p:nvPr/>
        </p:nvSpPr>
        <p:spPr>
          <a:xfrm>
            <a:off x="4953000" y="16002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Global CSE)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43</a:t>
            </a:fld>
            <a:endParaRPr lang="en-US"/>
          </a:p>
        </p:txBody>
      </p:sp>
    </p:spTree>
    <p:extLst>
      <p:ext uri="{BB962C8B-B14F-4D97-AF65-F5344CB8AC3E}">
        <p14:creationId xmlns:p14="http://schemas.microsoft.com/office/powerpoint/2010/main" val="304944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Variable Elimination</a:t>
            </a:r>
          </a:p>
        </p:txBody>
      </p:sp>
      <p:sp>
        <p:nvSpPr>
          <p:cNvPr id="3" name="Content Placeholder 2"/>
          <p:cNvSpPr>
            <a:spLocks noGrp="1"/>
          </p:cNvSpPr>
          <p:nvPr>
            <p:ph idx="1"/>
          </p:nvPr>
        </p:nvSpPr>
        <p:spPr/>
        <p:txBody>
          <a:bodyPr>
            <a:normAutofit fontScale="77500" lnSpcReduction="20000"/>
          </a:bodyPr>
          <a:lstStyle/>
          <a:p>
            <a:r>
              <a:rPr lang="en-US" b="1" dirty="0"/>
              <a:t>Intuitively</a:t>
            </a:r>
          </a:p>
          <a:p>
            <a:pPr lvl="1"/>
            <a:r>
              <a:rPr lang="en-US" dirty="0">
                <a:solidFill>
                  <a:srgbClr val="0000FF"/>
                </a:solidFill>
              </a:rPr>
              <a:t>Loop indices</a:t>
            </a:r>
            <a:r>
              <a:rPr lang="en-US" dirty="0"/>
              <a:t> are induction variables</a:t>
            </a:r>
            <a:br>
              <a:rPr lang="en-US" dirty="0"/>
            </a:br>
            <a:r>
              <a:rPr lang="en-US" dirty="0"/>
              <a:t>(counting iterations)</a:t>
            </a:r>
          </a:p>
          <a:p>
            <a:pPr lvl="1"/>
            <a:r>
              <a:rPr lang="en-US" dirty="0">
                <a:solidFill>
                  <a:srgbClr val="0000FF"/>
                </a:solidFill>
              </a:rPr>
              <a:t>Linear functions of the loop indices</a:t>
            </a:r>
            <a:r>
              <a:rPr lang="en-US" dirty="0"/>
              <a:t> are also induction variables</a:t>
            </a:r>
            <a:br>
              <a:rPr lang="en-US" dirty="0"/>
            </a:br>
            <a:r>
              <a:rPr lang="en-US" dirty="0"/>
              <a:t>(for accessing arrays)</a:t>
            </a:r>
          </a:p>
          <a:p>
            <a:pPr lvl="2"/>
            <a:endParaRPr lang="en-US" dirty="0"/>
          </a:p>
          <a:p>
            <a:r>
              <a:rPr lang="en-US" b="1" dirty="0"/>
              <a:t>Analysis: </a:t>
            </a:r>
            <a:r>
              <a:rPr lang="en-US" b="1" dirty="0">
                <a:solidFill>
                  <a:srgbClr val="0000FF"/>
                </a:solidFill>
              </a:rPr>
              <a:t>detection of induction variable</a:t>
            </a:r>
          </a:p>
          <a:p>
            <a:endParaRPr lang="en-US" b="1" dirty="0"/>
          </a:p>
          <a:p>
            <a:r>
              <a:rPr lang="en-US" b="1" dirty="0"/>
              <a:t>Optimizations</a:t>
            </a:r>
          </a:p>
          <a:p>
            <a:pPr lvl="1"/>
            <a:r>
              <a:rPr lang="en-US" dirty="0">
                <a:solidFill>
                  <a:srgbClr val="0000FF"/>
                </a:solidFill>
              </a:rPr>
              <a:t>strength reduction</a:t>
            </a:r>
            <a:r>
              <a:rPr lang="en-US" dirty="0"/>
              <a:t>: </a:t>
            </a:r>
          </a:p>
          <a:p>
            <a:pPr lvl="2"/>
            <a:r>
              <a:rPr lang="en-US" sz="2600" dirty="0"/>
              <a:t>replace multiplication by additions</a:t>
            </a:r>
          </a:p>
          <a:p>
            <a:pPr lvl="1"/>
            <a:r>
              <a:rPr lang="en-US" dirty="0">
                <a:solidFill>
                  <a:srgbClr val="0000FF"/>
                </a:solidFill>
              </a:rPr>
              <a:t>elimination of loop index</a:t>
            </a:r>
            <a:r>
              <a:rPr lang="en-US" dirty="0"/>
              <a:t>: </a:t>
            </a:r>
          </a:p>
          <a:p>
            <a:pPr lvl="2"/>
            <a:r>
              <a:rPr lang="en-US" sz="2600" dirty="0"/>
              <a:t>replace termination by tests on other induction variables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44</a:t>
            </a:fld>
            <a:endParaRPr lang="en-US" dirty="0"/>
          </a:p>
        </p:txBody>
      </p:sp>
    </p:spTree>
    <p:extLst>
      <p:ext uri="{BB962C8B-B14F-4D97-AF65-F5344CB8AC3E}">
        <p14:creationId xmlns:p14="http://schemas.microsoft.com/office/powerpoint/2010/main" val="92367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DB4EE06-E6AB-4B1B-858A-EAB8F4D27184}"/>
              </a:ext>
            </a:extLst>
          </p:cNvPr>
          <p:cNvSpPr/>
          <p:nvPr/>
        </p:nvSpPr>
        <p:spPr>
          <a:xfrm>
            <a:off x="4915355"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DB4B488-4161-44B4-A2D6-610B0F4845D2}"/>
              </a:ext>
            </a:extLst>
          </p:cNvPr>
          <p:cNvSpPr/>
          <p:nvPr/>
        </p:nvSpPr>
        <p:spPr>
          <a:xfrm>
            <a:off x="838200" y="3663951"/>
            <a:ext cx="1600200" cy="236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F0269E70-757A-412E-BC9E-49657D26D621}"/>
              </a:ext>
            </a:extLst>
          </p:cNvPr>
          <p:cNvSpPr/>
          <p:nvPr/>
        </p:nvSpPr>
        <p:spPr>
          <a:xfrm>
            <a:off x="838200" y="2133600"/>
            <a:ext cx="1828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45</a:t>
            </a:fld>
            <a:endParaRPr lang="en-US"/>
          </a:p>
        </p:txBody>
      </p:sp>
    </p:spTree>
    <p:extLst>
      <p:ext uri="{BB962C8B-B14F-4D97-AF65-F5344CB8AC3E}">
        <p14:creationId xmlns:p14="http://schemas.microsoft.com/office/powerpoint/2010/main" val="8465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779AFD0-BDB4-4109-81EB-E3F397DE7F5B}"/>
              </a:ext>
            </a:extLst>
          </p:cNvPr>
          <p:cNvSpPr/>
          <p:nvPr/>
        </p:nvSpPr>
        <p:spPr>
          <a:xfrm>
            <a:off x="5257800" y="2209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52EAC35-9E11-4E00-81A3-31E407DDCEAB}"/>
              </a:ext>
            </a:extLst>
          </p:cNvPr>
          <p:cNvSpPr/>
          <p:nvPr/>
        </p:nvSpPr>
        <p:spPr>
          <a:xfrm>
            <a:off x="1143000" y="2209800"/>
            <a:ext cx="2285999"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IV Elimination)</a:t>
            </a:r>
          </a:p>
        </p:txBody>
      </p:sp>
      <p:sp>
        <p:nvSpPr>
          <p:cNvPr id="4" name="Content Placeholder 3"/>
          <p:cNvSpPr>
            <a:spLocks noGrp="1"/>
          </p:cNvSpPr>
          <p:nvPr>
            <p:ph sz="half" idx="2"/>
          </p:nvPr>
        </p:nvSpPr>
        <p:spPr>
          <a:xfrm>
            <a:off x="570706" y="160019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en-US" sz="1600" b="1" dirty="0">
                <a:latin typeface="Courier New" pitchFamily="49" charset="0"/>
                <a:cs typeface="Courier New" pitchFamily="49" charset="0"/>
              </a:rPr>
              <a:t>B3:  t2 := 0</a:t>
            </a:r>
          </a:p>
          <a:p>
            <a:pPr>
              <a:buNone/>
            </a:pPr>
            <a:r>
              <a:rPr lang="en-US" sz="1600" b="1" dirty="0">
                <a:latin typeface="Courier New" pitchFamily="49" charset="0"/>
                <a:cs typeface="Courier New" pitchFamily="49" charset="0"/>
              </a:rPr>
              <a:t>     t6 := 4</a:t>
            </a:r>
          </a:p>
          <a:p>
            <a:pPr>
              <a:buNone/>
            </a:pPr>
            <a:r>
              <a:rPr lang="en-US" sz="1600" b="1" dirty="0">
                <a:latin typeface="Courier New" pitchFamily="49" charset="0"/>
                <a:cs typeface="Courier New" pitchFamily="49" charset="0"/>
              </a:rPr>
              <a:t>B4:  t19 := 4*I</a:t>
            </a:r>
          </a:p>
          <a:p>
            <a:pPr>
              <a:buNone/>
            </a:pPr>
            <a:r>
              <a:rPr lang="en-US" sz="1600" b="1" dirty="0">
                <a:latin typeface="Courier New" pitchFamily="49" charset="0"/>
                <a:cs typeface="Courier New" pitchFamily="49" charset="0"/>
              </a:rPr>
              <a:t>     if t6&gt;t19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B5</a:t>
            </a:r>
          </a:p>
          <a:p>
            <a:pPr>
              <a:buNone/>
            </a:pPr>
            <a:r>
              <a:rPr lang="en-US" sz="1600" b="1" dirty="0">
                <a:latin typeface="Courier New" pitchFamily="49" charset="0"/>
                <a:cs typeface="Courier New" pitchFamily="49" charset="0"/>
              </a:rPr>
              <a:t>B6:  t3 := A[t2]</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77443" y="1555749"/>
            <a:ext cx="4191000" cy="4983163"/>
          </a:xfrm>
        </p:spPr>
        <p:txBody>
          <a:bodyPr>
            <a:noAutofit/>
          </a:bodyPr>
          <a:lstStyle/>
          <a:p>
            <a:pPr>
              <a:buNone/>
            </a:pPr>
            <a:r>
              <a:rPr lang="fr-FR" sz="1600" b="1" dirty="0">
                <a:latin typeface="Courier New" pitchFamily="49" charset="0"/>
                <a:cs typeface="Courier New" pitchFamily="49" charset="0"/>
              </a:rPr>
              <a:t>B7:  A[t2] := t7	</a:t>
            </a:r>
          </a:p>
          <a:p>
            <a:pPr>
              <a:buNone/>
            </a:pPr>
            <a:r>
              <a:rPr lang="fr-FR" sz="1600" b="1" dirty="0">
                <a:latin typeface="Courier New" pitchFamily="49" charset="0"/>
                <a:cs typeface="Courier New" pitchFamily="49" charset="0"/>
              </a:rPr>
              <a:t>     A[t6] := t3</a:t>
            </a:r>
          </a:p>
          <a:p>
            <a:pPr>
              <a:buNone/>
            </a:pPr>
            <a:r>
              <a:rPr lang="fr-FR" sz="1600" b="1" dirty="0">
                <a:latin typeface="Courier New" pitchFamily="49" charset="0"/>
                <a:cs typeface="Courier New" pitchFamily="49" charset="0"/>
              </a:rPr>
              <a:t>B8:  t2 := t2+4</a:t>
            </a:r>
          </a:p>
          <a:p>
            <a:pPr>
              <a:buNone/>
            </a:pPr>
            <a:r>
              <a:rPr lang="fr-FR" sz="1600" b="1" dirty="0">
                <a:latin typeface="Courier New" pitchFamily="49" charset="0"/>
                <a:cs typeface="Courier New" pitchFamily="49" charset="0"/>
              </a:rPr>
              <a:t>     t6 := t6+4</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B4</a:t>
            </a:r>
          </a:p>
          <a:p>
            <a:pPr>
              <a:buNone/>
            </a:pPr>
            <a:r>
              <a:rPr lang="fr-FR" sz="1600" b="1" dirty="0">
                <a:latin typeface="Courier New" pitchFamily="49" charset="0"/>
                <a:cs typeface="Courier New" pitchFamily="49" charset="0"/>
              </a:rPr>
              <a:t>B5:  i := i-1</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B2</a:t>
            </a:r>
          </a:p>
          <a:p>
            <a:pPr>
              <a:buNone/>
            </a:pPr>
            <a:r>
              <a:rPr lang="fr-FR"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46</a:t>
            </a:fld>
            <a:endParaRPr lang="en-US"/>
          </a:p>
        </p:txBody>
      </p:sp>
    </p:spTree>
    <p:extLst>
      <p:ext uri="{BB962C8B-B14F-4D97-AF65-F5344CB8AC3E}">
        <p14:creationId xmlns:p14="http://schemas.microsoft.com/office/powerpoint/2010/main" val="17842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Invariant Code Motion</a:t>
            </a:r>
          </a:p>
        </p:txBody>
      </p:sp>
      <p:sp>
        <p:nvSpPr>
          <p:cNvPr id="3" name="Content Placeholder 2"/>
          <p:cNvSpPr>
            <a:spLocks noGrp="1"/>
          </p:cNvSpPr>
          <p:nvPr>
            <p:ph idx="1"/>
          </p:nvPr>
        </p:nvSpPr>
        <p:spPr/>
        <p:txBody>
          <a:bodyPr/>
          <a:lstStyle/>
          <a:p>
            <a:r>
              <a:rPr lang="en-US" b="1" dirty="0"/>
              <a:t>Analysis</a:t>
            </a:r>
          </a:p>
          <a:p>
            <a:pPr lvl="1"/>
            <a:r>
              <a:rPr lang="en-US" dirty="0"/>
              <a:t>a computation is done within a loop and</a:t>
            </a:r>
          </a:p>
          <a:p>
            <a:pPr lvl="1"/>
            <a:r>
              <a:rPr lang="en-US" dirty="0">
                <a:solidFill>
                  <a:srgbClr val="0000FF"/>
                </a:solidFill>
              </a:rPr>
              <a:t>result of the computation is the same as long as we keep going around the loop</a:t>
            </a:r>
          </a:p>
          <a:p>
            <a:pPr lvl="1"/>
            <a:endParaRPr lang="en-US" dirty="0"/>
          </a:p>
          <a:p>
            <a:r>
              <a:rPr lang="en-US" b="1" dirty="0"/>
              <a:t>Transformation</a:t>
            </a:r>
          </a:p>
          <a:p>
            <a:pPr lvl="1"/>
            <a:r>
              <a:rPr lang="en-US" dirty="0">
                <a:solidFill>
                  <a:srgbClr val="0000FF"/>
                </a:solidFill>
              </a:rPr>
              <a:t>move the computation outside the loop</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47</a:t>
            </a:fld>
            <a:endParaRPr lang="en-US" dirty="0"/>
          </a:p>
        </p:txBody>
      </p:sp>
    </p:spTree>
    <p:extLst>
      <p:ext uri="{BB962C8B-B14F-4D97-AF65-F5344CB8AC3E}">
        <p14:creationId xmlns:p14="http://schemas.microsoft.com/office/powerpoint/2010/main" val="135098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Dependent Optimizations</a:t>
            </a:r>
          </a:p>
        </p:txBody>
      </p:sp>
      <p:sp>
        <p:nvSpPr>
          <p:cNvPr id="3" name="Content Placeholder 2"/>
          <p:cNvSpPr>
            <a:spLocks noGrp="1"/>
          </p:cNvSpPr>
          <p:nvPr>
            <p:ph idx="1"/>
          </p:nvPr>
        </p:nvSpPr>
        <p:spPr/>
        <p:txBody>
          <a:bodyPr/>
          <a:lstStyle/>
          <a:p>
            <a:r>
              <a:rPr lang="en-US" dirty="0"/>
              <a:t>Register allocation</a:t>
            </a:r>
          </a:p>
          <a:p>
            <a:r>
              <a:rPr lang="en-US" dirty="0"/>
              <a:t>Instruction scheduling</a:t>
            </a:r>
          </a:p>
          <a:p>
            <a:r>
              <a:rPr lang="en-US" dirty="0"/>
              <a:t>Memory hierarchy optimizations</a:t>
            </a:r>
          </a:p>
          <a:p>
            <a:r>
              <a:rPr lang="en-US" dirty="0"/>
              <a:t>etc.</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48</a:t>
            </a:fld>
            <a:endParaRPr lang="en-US" dirty="0"/>
          </a:p>
        </p:txBody>
      </p:sp>
    </p:spTree>
    <p:extLst>
      <p:ext uri="{BB962C8B-B14F-4D97-AF65-F5344CB8AC3E}">
        <p14:creationId xmlns:p14="http://schemas.microsoft.com/office/powerpoint/2010/main" val="2130999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 (More Details)</a:t>
            </a:r>
          </a:p>
        </p:txBody>
      </p:sp>
      <p:sp>
        <p:nvSpPr>
          <p:cNvPr id="3" name="Content Placeholder 2"/>
          <p:cNvSpPr>
            <a:spLocks noGrp="1"/>
          </p:cNvSpPr>
          <p:nvPr>
            <p:ph idx="1"/>
          </p:nvPr>
        </p:nvSpPr>
        <p:spPr/>
        <p:txBody>
          <a:bodyPr/>
          <a:lstStyle/>
          <a:p>
            <a:r>
              <a:rPr lang="en-US" b="1" dirty="0"/>
              <a:t>Common </a:t>
            </a:r>
            <a:r>
              <a:rPr lang="en-US" b="1" dirty="0" err="1"/>
              <a:t>subexpression</a:t>
            </a:r>
            <a:r>
              <a:rPr lang="en-US" b="1" dirty="0"/>
              <a:t> elimination</a:t>
            </a:r>
          </a:p>
          <a:p>
            <a:pPr lvl="1"/>
            <a:r>
              <a:rPr lang="en-US" dirty="0"/>
              <a:t>array expressions</a:t>
            </a:r>
          </a:p>
          <a:p>
            <a:pPr lvl="1"/>
            <a:r>
              <a:rPr lang="en-US" dirty="0"/>
              <a:t>field access in records</a:t>
            </a:r>
          </a:p>
          <a:p>
            <a:pPr lvl="1"/>
            <a:r>
              <a:rPr lang="en-US" dirty="0"/>
              <a:t>access to parameters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49</a:t>
            </a:fld>
            <a:endParaRPr lang="en-US" dirty="0"/>
          </a:p>
        </p:txBody>
      </p:sp>
    </p:spTree>
    <p:extLst>
      <p:ext uri="{BB962C8B-B14F-4D97-AF65-F5344CB8AC3E}">
        <p14:creationId xmlns:p14="http://schemas.microsoft.com/office/powerpoint/2010/main" val="79615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 / IC 454</a:t>
            </a:r>
          </a:p>
          <a:p>
            <a:pPr algn="l"/>
            <a:r>
              <a:rPr lang="en-US" sz="2000" dirty="0">
                <a:solidFill>
                  <a:schemeClr val="tx1"/>
                </a:solidFill>
              </a:rPr>
              <a:t>PhD from Carnegie Mellon</a:t>
            </a:r>
          </a:p>
          <a:p>
            <a:pPr algn="l"/>
            <a:r>
              <a:rPr lang="en-US" sz="2000" dirty="0">
                <a:solidFill>
                  <a:schemeClr val="tx1"/>
                </a:solidFill>
              </a:rPr>
              <a:t>Worked at Microsoft Research, NVIDIA, IBM</a:t>
            </a:r>
          </a:p>
          <a:p>
            <a:pPr algn="l"/>
            <a:r>
              <a:rPr lang="en-US" sz="2000" dirty="0">
                <a:solidFill>
                  <a:schemeClr val="tx1"/>
                </a:solidFill>
              </a:rPr>
              <a:t>Research interests: computer architecture,  systems, machine learning, compilers, hardware acceleration</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chemeClr val="accent4">
                    <a:lumMod val="75000"/>
                  </a:schemeClr>
                </a:solidFill>
              </a:rPr>
              <a:t>Vector Institute</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F3-2EE2-40DD-AA22-2149C3C66ACF}"/>
              </a:ext>
            </a:extLst>
          </p:cNvPr>
          <p:cNvSpPr>
            <a:spLocks noGrp="1"/>
          </p:cNvSpPr>
          <p:nvPr>
            <p:ph type="title"/>
          </p:nvPr>
        </p:nvSpPr>
        <p:spPr/>
        <p:txBody>
          <a:bodyPr/>
          <a:lstStyle/>
          <a:p>
            <a:r>
              <a:rPr lang="en-US" dirty="0"/>
              <a:t>Graph Abstractions</a:t>
            </a:r>
            <a:endParaRPr lang="en-CA" dirty="0"/>
          </a:p>
        </p:txBody>
      </p:sp>
      <p:sp>
        <p:nvSpPr>
          <p:cNvPr id="4" name="Slide Number Placeholder 3">
            <a:extLst>
              <a:ext uri="{FF2B5EF4-FFF2-40B4-BE49-F238E27FC236}">
                <a16:creationId xmlns:a16="http://schemas.microsoft.com/office/drawing/2014/main" id="{0C285CBB-834F-465E-B8C5-843763A508C5}"/>
              </a:ext>
            </a:extLst>
          </p:cNvPr>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sp>
        <p:nvSpPr>
          <p:cNvPr id="6" name="Rectangle 5">
            <a:extLst>
              <a:ext uri="{FF2B5EF4-FFF2-40B4-BE49-F238E27FC236}">
                <a16:creationId xmlns:a16="http://schemas.microsoft.com/office/drawing/2014/main" id="{41D5981B-B011-4D13-B1B6-3831BF50372D}"/>
              </a:ext>
            </a:extLst>
          </p:cNvPr>
          <p:cNvSpPr/>
          <p:nvPr/>
        </p:nvSpPr>
        <p:spPr>
          <a:xfrm>
            <a:off x="609600" y="1417638"/>
            <a:ext cx="7239000" cy="1569660"/>
          </a:xfrm>
          <a:prstGeom prst="rect">
            <a:avLst/>
          </a:prstGeom>
        </p:spPr>
        <p:txBody>
          <a:bodyPr wrap="square">
            <a:spAutoFit/>
          </a:bodyPr>
          <a:lstStyle/>
          <a:p>
            <a:r>
              <a:rPr lang="en-CA" sz="2400" dirty="0"/>
              <a:t>Example 1:</a:t>
            </a:r>
            <a:endParaRPr lang="en-CA" dirty="0"/>
          </a:p>
          <a:p>
            <a:pPr marL="342900" indent="-342900">
              <a:buFont typeface="Arial" panose="020B0604020202020204" pitchFamily="34" charset="0"/>
              <a:buChar char="•"/>
            </a:pPr>
            <a:r>
              <a:rPr lang="en-CA" sz="2400" dirty="0"/>
              <a:t>grammar (for bottom-up parsing): </a:t>
            </a:r>
          </a:p>
          <a:p>
            <a:r>
              <a:rPr lang="en-CA" sz="2400" dirty="0"/>
              <a:t>E -&gt; E + T | E – T | T, T -&gt; T*F | F, F -&gt; ( E ) | id </a:t>
            </a:r>
          </a:p>
          <a:p>
            <a:pPr marL="342900" indent="-342900">
              <a:buFont typeface="Arial" panose="020B0604020202020204" pitchFamily="34" charset="0"/>
              <a:buChar char="•"/>
            </a:pPr>
            <a:r>
              <a:rPr lang="en-CA" sz="2400" dirty="0"/>
              <a:t>expression: </a:t>
            </a:r>
            <a:r>
              <a:rPr lang="en-CA" sz="2400" dirty="0" err="1"/>
              <a:t>a+a</a:t>
            </a:r>
            <a:r>
              <a:rPr lang="en-CA" sz="2400" dirty="0"/>
              <a:t>*(b-c)+(b-c)*d</a:t>
            </a:r>
          </a:p>
        </p:txBody>
      </p:sp>
      <p:pic>
        <p:nvPicPr>
          <p:cNvPr id="8" name="Picture 7">
            <a:extLst>
              <a:ext uri="{FF2B5EF4-FFF2-40B4-BE49-F238E27FC236}">
                <a16:creationId xmlns:a16="http://schemas.microsoft.com/office/drawing/2014/main" id="{1C9E2E89-7FD9-44BD-81CD-4C15A6054DD4}"/>
              </a:ext>
            </a:extLst>
          </p:cNvPr>
          <p:cNvPicPr>
            <a:picLocks noChangeAspect="1"/>
          </p:cNvPicPr>
          <p:nvPr/>
        </p:nvPicPr>
        <p:blipFill>
          <a:blip r:embed="rId2"/>
          <a:stretch>
            <a:fillRect/>
          </a:stretch>
        </p:blipFill>
        <p:spPr>
          <a:xfrm>
            <a:off x="1295400" y="3276600"/>
            <a:ext cx="6043826" cy="2523338"/>
          </a:xfrm>
          <a:prstGeom prst="rect">
            <a:avLst/>
          </a:prstGeom>
        </p:spPr>
      </p:pic>
    </p:spTree>
    <p:extLst>
      <p:ext uri="{BB962C8B-B14F-4D97-AF65-F5344CB8AC3E}">
        <p14:creationId xmlns:p14="http://schemas.microsoft.com/office/powerpoint/2010/main" val="1524001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Abstractions</a:t>
            </a:r>
          </a:p>
        </p:txBody>
      </p:sp>
      <p:sp>
        <p:nvSpPr>
          <p:cNvPr id="3" name="Content Placeholder 2"/>
          <p:cNvSpPr>
            <a:spLocks noGrp="1"/>
          </p:cNvSpPr>
          <p:nvPr>
            <p:ph idx="1"/>
          </p:nvPr>
        </p:nvSpPr>
        <p:spPr>
          <a:xfrm>
            <a:off x="457200" y="1219200"/>
            <a:ext cx="8229600" cy="5029199"/>
          </a:xfrm>
        </p:spPr>
        <p:txBody>
          <a:bodyPr>
            <a:normAutofit/>
          </a:bodyPr>
          <a:lstStyle/>
          <a:p>
            <a:pPr marL="0" indent="0">
              <a:buNone/>
            </a:pPr>
            <a:r>
              <a:rPr lang="en-US" sz="2400" b="1" dirty="0"/>
              <a:t>Example 1: an expression </a:t>
            </a:r>
          </a:p>
          <a:p>
            <a:pPr>
              <a:buNone/>
            </a:pP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a+a</a:t>
            </a:r>
            <a:r>
              <a:rPr lang="en-US" sz="2400" b="1" dirty="0">
                <a:latin typeface="Courier New" pitchFamily="49" charset="0"/>
                <a:cs typeface="Courier New" pitchFamily="49" charset="0"/>
              </a:rPr>
              <a:t>*(b-c)+(b-c)*d</a:t>
            </a:r>
            <a:endParaRPr lang="en-US" sz="2400" b="1" dirty="0">
              <a:cs typeface="Courier New" pitchFamily="49" charset="0"/>
            </a:endParaRPr>
          </a:p>
          <a:p>
            <a:pPr>
              <a:buNone/>
            </a:pPr>
            <a:endParaRPr lang="en-US" b="1" dirty="0">
              <a:cs typeface="Courier New" pitchFamily="49" charset="0"/>
            </a:endParaRPr>
          </a:p>
          <a:p>
            <a:pPr>
              <a:buNone/>
            </a:pPr>
            <a:r>
              <a:rPr lang="fr-FR" sz="2400" b="1" dirty="0" err="1">
                <a:cs typeface="Courier New" pitchFamily="49" charset="0"/>
              </a:rPr>
              <a:t>Optimized</a:t>
            </a:r>
            <a:r>
              <a:rPr lang="fr-FR" sz="2400" b="1" dirty="0">
                <a:cs typeface="Courier New" pitchFamily="49" charset="0"/>
              </a:rPr>
              <a:t> code:</a:t>
            </a:r>
          </a:p>
          <a:p>
            <a:pPr>
              <a:buNone/>
            </a:pPr>
            <a:r>
              <a:rPr lang="fr-FR" sz="2400" b="1" dirty="0">
                <a:cs typeface="Courier New" pitchFamily="49" charset="0"/>
              </a:rPr>
              <a:t>t1 = b - c</a:t>
            </a:r>
          </a:p>
          <a:p>
            <a:pPr>
              <a:buNone/>
            </a:pPr>
            <a:r>
              <a:rPr lang="fr-FR" sz="2400" b="1" dirty="0">
                <a:cs typeface="Courier New" pitchFamily="49" charset="0"/>
              </a:rPr>
              <a:t>t2 = a * t1</a:t>
            </a:r>
          </a:p>
          <a:p>
            <a:pPr>
              <a:buNone/>
            </a:pPr>
            <a:r>
              <a:rPr lang="fr-FR" sz="2400" b="1" dirty="0">
                <a:cs typeface="Courier New" pitchFamily="49" charset="0"/>
              </a:rPr>
              <a:t>t3 = a + t2</a:t>
            </a:r>
          </a:p>
          <a:p>
            <a:pPr>
              <a:buNone/>
            </a:pPr>
            <a:r>
              <a:rPr lang="fr-FR" sz="2400" b="1" dirty="0">
                <a:cs typeface="Courier New" pitchFamily="49" charset="0"/>
              </a:rPr>
              <a:t>t4 = t1 * d</a:t>
            </a:r>
          </a:p>
          <a:p>
            <a:pPr>
              <a:buNone/>
            </a:pPr>
            <a:r>
              <a:rPr lang="fr-FR" sz="2400" b="1" dirty="0">
                <a:cs typeface="Courier New" pitchFamily="49" charset="0"/>
              </a:rPr>
              <a:t>t5 = t3 + t4</a:t>
            </a:r>
            <a:endParaRPr lang="en-US" sz="24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sz="12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51</a:t>
            </a:fld>
            <a:endParaRPr lang="en-US" dirty="0"/>
          </a:p>
        </p:txBody>
      </p:sp>
      <p:pic>
        <p:nvPicPr>
          <p:cNvPr id="7" name="Picture 6">
            <a:extLst>
              <a:ext uri="{FF2B5EF4-FFF2-40B4-BE49-F238E27FC236}">
                <a16:creationId xmlns:a16="http://schemas.microsoft.com/office/drawing/2014/main" id="{374E20ED-5C20-49FF-8741-0CCC7262E94F}"/>
              </a:ext>
            </a:extLst>
          </p:cNvPr>
          <p:cNvPicPr>
            <a:picLocks noChangeAspect="1"/>
          </p:cNvPicPr>
          <p:nvPr/>
        </p:nvPicPr>
        <p:blipFill>
          <a:blip r:embed="rId3"/>
          <a:stretch>
            <a:fillRect/>
          </a:stretch>
        </p:blipFill>
        <p:spPr>
          <a:xfrm>
            <a:off x="3962400" y="2362200"/>
            <a:ext cx="3544969" cy="3432843"/>
          </a:xfrm>
          <a:prstGeom prst="rect">
            <a:avLst/>
          </a:prstGeom>
        </p:spPr>
      </p:pic>
    </p:spTree>
    <p:extLst>
      <p:ext uri="{BB962C8B-B14F-4D97-AF65-F5344CB8AC3E}">
        <p14:creationId xmlns:p14="http://schemas.microsoft.com/office/powerpoint/2010/main" val="2760836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well do DAGs hold up across statements?</a:t>
            </a:r>
          </a:p>
        </p:txBody>
      </p:sp>
      <p:sp>
        <p:nvSpPr>
          <p:cNvPr id="3" name="Content Placeholder 2"/>
          <p:cNvSpPr>
            <a:spLocks noGrp="1"/>
          </p:cNvSpPr>
          <p:nvPr>
            <p:ph idx="1"/>
          </p:nvPr>
        </p:nvSpPr>
        <p:spPr/>
        <p:txBody>
          <a:bodyPr>
            <a:normAutofit lnSpcReduction="10000"/>
          </a:bodyPr>
          <a:lstStyle/>
          <a:p>
            <a:r>
              <a:rPr lang="en-US" b="1" dirty="0"/>
              <a:t>Example 2</a:t>
            </a:r>
          </a:p>
          <a:p>
            <a:pPr>
              <a:buNone/>
            </a:pPr>
            <a:r>
              <a:rPr lang="en-US" b="1" dirty="0">
                <a:latin typeface="Courier New" pitchFamily="49" charset="0"/>
                <a:cs typeface="Courier New" pitchFamily="49" charset="0"/>
              </a:rPr>
              <a:t>  </a:t>
            </a: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b = a-d;</a:t>
            </a:r>
          </a:p>
          <a:p>
            <a:pPr>
              <a:buNone/>
            </a:pPr>
            <a:r>
              <a:rPr lang="en-US" sz="2400" b="1" dirty="0">
                <a:latin typeface="Courier New" pitchFamily="49" charset="0"/>
                <a:cs typeface="Courier New" pitchFamily="49" charset="0"/>
              </a:rPr>
              <a:t>   c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d = a-d;</a:t>
            </a:r>
          </a:p>
          <a:p>
            <a:pPr>
              <a:buNone/>
            </a:pPr>
            <a:endParaRPr lang="en-US" sz="2400" b="1" dirty="0">
              <a:latin typeface="Courier New" pitchFamily="49" charset="0"/>
              <a:cs typeface="Courier New" pitchFamily="49" charset="0"/>
            </a:endParaRPr>
          </a:p>
          <a:p>
            <a:pPr>
              <a:buNone/>
            </a:pPr>
            <a:r>
              <a:rPr lang="en-US" sz="2400" b="1" dirty="0">
                <a:latin typeface="Courier New" pitchFamily="49" charset="0"/>
                <a:cs typeface="Courier New" pitchFamily="49" charset="0"/>
              </a:rPr>
              <a:t>Is this optimized code correct?</a:t>
            </a:r>
          </a:p>
          <a:p>
            <a:pPr>
              <a:buNone/>
            </a:pP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d = a-d;</a:t>
            </a:r>
          </a:p>
          <a:p>
            <a:pPr>
              <a:buNone/>
            </a:pPr>
            <a:r>
              <a:rPr lang="en-US" sz="2400" b="1" dirty="0">
                <a:latin typeface="Courier New" pitchFamily="49" charset="0"/>
                <a:cs typeface="Courier New" pitchFamily="49" charset="0"/>
              </a:rPr>
              <a:t>c = </a:t>
            </a:r>
            <a:r>
              <a:rPr lang="en-US" sz="2400" b="1" dirty="0" err="1">
                <a:latin typeface="Courier New" pitchFamily="49" charset="0"/>
                <a:cs typeface="Courier New" pitchFamily="49" charset="0"/>
              </a:rPr>
              <a:t>d+c</a:t>
            </a:r>
            <a:r>
              <a:rPr lang="en-US" sz="2400" b="1" dirty="0">
                <a:latin typeface="Courier New" pitchFamily="49" charset="0"/>
                <a:cs typeface="Courier New" pitchFamily="49" charset="0"/>
              </a:rPr>
              <a:t>;</a:t>
            </a: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52</a:t>
            </a:fld>
            <a:endParaRPr lang="en-US" dirty="0"/>
          </a:p>
        </p:txBody>
      </p:sp>
      <p:pic>
        <p:nvPicPr>
          <p:cNvPr id="7" name="Picture 6">
            <a:extLst>
              <a:ext uri="{FF2B5EF4-FFF2-40B4-BE49-F238E27FC236}">
                <a16:creationId xmlns:a16="http://schemas.microsoft.com/office/drawing/2014/main" id="{3513B55C-71CA-40BB-87A4-8BE2FE73286A}"/>
              </a:ext>
            </a:extLst>
          </p:cNvPr>
          <p:cNvPicPr>
            <a:picLocks noChangeAspect="1"/>
          </p:cNvPicPr>
          <p:nvPr/>
        </p:nvPicPr>
        <p:blipFill>
          <a:blip r:embed="rId3"/>
          <a:stretch>
            <a:fillRect/>
          </a:stretch>
        </p:blipFill>
        <p:spPr>
          <a:xfrm>
            <a:off x="4800600" y="2133600"/>
            <a:ext cx="2743200" cy="2250075"/>
          </a:xfrm>
          <a:prstGeom prst="rect">
            <a:avLst/>
          </a:prstGeom>
        </p:spPr>
      </p:pic>
      <p:sp>
        <p:nvSpPr>
          <p:cNvPr id="8" name="TextBox 7">
            <a:extLst>
              <a:ext uri="{FF2B5EF4-FFF2-40B4-BE49-F238E27FC236}">
                <a16:creationId xmlns:a16="http://schemas.microsoft.com/office/drawing/2014/main" id="{CA0D39F1-73D5-40CF-8EB5-1CC87BB91104}"/>
              </a:ext>
            </a:extLst>
          </p:cNvPr>
          <p:cNvSpPr txBox="1"/>
          <p:nvPr/>
        </p:nvSpPr>
        <p:spPr>
          <a:xfrm>
            <a:off x="5125886" y="1426347"/>
            <a:ext cx="2854628" cy="369332"/>
          </a:xfrm>
          <a:prstGeom prst="rect">
            <a:avLst/>
          </a:prstGeom>
          <a:noFill/>
        </p:spPr>
        <p:txBody>
          <a:bodyPr wrap="none" rtlCol="0">
            <a:spAutoFit/>
          </a:bodyPr>
          <a:lstStyle/>
          <a:p>
            <a:r>
              <a:rPr lang="en-US" dirty="0"/>
              <a:t>DAG – directed acyclic graph</a:t>
            </a:r>
            <a:endParaRPr lang="en-CA" dirty="0"/>
          </a:p>
        </p:txBody>
      </p:sp>
    </p:spTree>
    <p:extLst>
      <p:ext uri="{BB962C8B-B14F-4D97-AF65-F5344CB8AC3E}">
        <p14:creationId xmlns:p14="http://schemas.microsoft.com/office/powerpoint/2010/main" val="4042151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DAGs</a:t>
            </a:r>
          </a:p>
        </p:txBody>
      </p:sp>
      <p:sp>
        <p:nvSpPr>
          <p:cNvPr id="3" name="Content Placeholder 2"/>
          <p:cNvSpPr>
            <a:spLocks noGrp="1"/>
          </p:cNvSpPr>
          <p:nvPr>
            <p:ph idx="1"/>
          </p:nvPr>
        </p:nvSpPr>
        <p:spPr/>
        <p:txBody>
          <a:bodyPr>
            <a:normAutofit fontScale="85000" lnSpcReduction="20000"/>
          </a:bodyPr>
          <a:lstStyle/>
          <a:p>
            <a:r>
              <a:rPr lang="en-US" b="1" dirty="0"/>
              <a:t>Cause of problems</a:t>
            </a:r>
          </a:p>
          <a:p>
            <a:pPr lvl="1"/>
            <a:r>
              <a:rPr lang="en-US" dirty="0"/>
              <a:t>Assignment statements</a:t>
            </a:r>
          </a:p>
          <a:p>
            <a:pPr lvl="1"/>
            <a:r>
              <a:rPr lang="en-US" dirty="0"/>
              <a:t>Value of variable depends on TIME</a:t>
            </a:r>
          </a:p>
          <a:p>
            <a:pPr lvl="1"/>
            <a:endParaRPr lang="en-US" dirty="0"/>
          </a:p>
          <a:p>
            <a:r>
              <a:rPr lang="en-US" b="1" dirty="0"/>
              <a:t>How to fix problem?</a:t>
            </a:r>
          </a:p>
          <a:p>
            <a:pPr lvl="1"/>
            <a:r>
              <a:rPr lang="en-US" dirty="0"/>
              <a:t>build graph in order of execution </a:t>
            </a:r>
          </a:p>
          <a:p>
            <a:pPr lvl="1"/>
            <a:r>
              <a:rPr lang="en-US" dirty="0"/>
              <a:t>attach variable name to latest value</a:t>
            </a:r>
          </a:p>
          <a:p>
            <a:pPr lvl="1"/>
            <a:endParaRPr lang="en-US" dirty="0"/>
          </a:p>
          <a:p>
            <a:r>
              <a:rPr lang="en-US" b="1" dirty="0"/>
              <a:t>Final graph created is not very interesting</a:t>
            </a:r>
          </a:p>
          <a:p>
            <a:pPr lvl="1"/>
            <a:r>
              <a:rPr lang="en-US" dirty="0"/>
              <a:t>Key: variable-&gt;value mapping across time</a:t>
            </a:r>
          </a:p>
          <a:p>
            <a:pPr lvl="1"/>
            <a:r>
              <a:rPr lang="en-US" dirty="0"/>
              <a:t>loses appeal of abstraction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53</a:t>
            </a:fld>
            <a:endParaRPr lang="en-US" dirty="0"/>
          </a:p>
        </p:txBody>
      </p:sp>
    </p:spTree>
    <p:extLst>
      <p:ext uri="{BB962C8B-B14F-4D97-AF65-F5344CB8AC3E}">
        <p14:creationId xmlns:p14="http://schemas.microsoft.com/office/powerpoint/2010/main" val="133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4"/>
            <a:ext cx="8229600" cy="1143000"/>
          </a:xfrm>
        </p:spPr>
        <p:txBody>
          <a:bodyPr>
            <a:normAutofit fontScale="90000"/>
          </a:bodyPr>
          <a:lstStyle/>
          <a:p>
            <a:r>
              <a:rPr lang="en-US" dirty="0"/>
              <a:t>Value Number: Another Abstraction</a:t>
            </a:r>
          </a:p>
        </p:txBody>
      </p:sp>
      <p:sp>
        <p:nvSpPr>
          <p:cNvPr id="3" name="Content Placeholder 2"/>
          <p:cNvSpPr>
            <a:spLocks noGrp="1"/>
          </p:cNvSpPr>
          <p:nvPr>
            <p:ph idx="1"/>
          </p:nvPr>
        </p:nvSpPr>
        <p:spPr>
          <a:xfrm>
            <a:off x="457200" y="1219200"/>
            <a:ext cx="8686800" cy="5105399"/>
          </a:xfrm>
        </p:spPr>
        <p:txBody>
          <a:bodyPr>
            <a:normAutofit fontScale="77500" lnSpcReduction="20000"/>
          </a:bodyPr>
          <a:lstStyle/>
          <a:p>
            <a:r>
              <a:rPr lang="en-US" dirty="0"/>
              <a:t>More explicit with respect to VALUES, and TIME</a:t>
            </a:r>
          </a:p>
          <a:p>
            <a:endParaRPr lang="en-US" dirty="0"/>
          </a:p>
          <a:p>
            <a:endParaRPr lang="en-US" dirty="0"/>
          </a:p>
          <a:p>
            <a:endParaRPr lang="en-US" dirty="0"/>
          </a:p>
          <a:p>
            <a:endParaRPr lang="en-US" dirty="0"/>
          </a:p>
          <a:p>
            <a:endParaRPr lang="en-US" dirty="0"/>
          </a:p>
          <a:p>
            <a:endParaRPr lang="en-US" sz="1400" dirty="0"/>
          </a:p>
          <a:p>
            <a:endParaRPr lang="en-US" dirty="0"/>
          </a:p>
          <a:p>
            <a:endParaRPr lang="en-US" sz="1200" dirty="0"/>
          </a:p>
          <a:p>
            <a:endParaRPr lang="en-US" dirty="0"/>
          </a:p>
          <a:p>
            <a:pPr lvl="2"/>
            <a:r>
              <a:rPr lang="en-US" sz="2900" b="1" dirty="0"/>
              <a:t>each value has its own “number”</a:t>
            </a:r>
          </a:p>
          <a:p>
            <a:pPr lvl="3"/>
            <a:r>
              <a:rPr lang="en-US" sz="2900" b="1" dirty="0"/>
              <a:t>common </a:t>
            </a:r>
            <a:r>
              <a:rPr lang="en-US" sz="2900" b="1" dirty="0" err="1"/>
              <a:t>subexpression</a:t>
            </a:r>
            <a:r>
              <a:rPr lang="en-US" sz="2900" b="1" dirty="0"/>
              <a:t> means same value number</a:t>
            </a:r>
          </a:p>
          <a:p>
            <a:pPr lvl="2"/>
            <a:r>
              <a:rPr lang="en-US" sz="2900" dirty="0"/>
              <a:t>var2value: current map of variable to value </a:t>
            </a:r>
          </a:p>
          <a:p>
            <a:pPr lvl="3"/>
            <a:r>
              <a:rPr lang="en-US" sz="2900" dirty="0"/>
              <a:t>used to determine the value number of current expression</a:t>
            </a:r>
          </a:p>
          <a:p>
            <a:pPr>
              <a:buNone/>
            </a:pPr>
            <a:r>
              <a:rPr lang="en-US" dirty="0"/>
              <a:t>                            </a:t>
            </a:r>
            <a:r>
              <a:rPr lang="en-US" b="1" dirty="0"/>
              <a:t>r1 + r2 =&gt; var2value(r1)+var2value(r2)</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57400" y="2133600"/>
            <a:ext cx="3733800" cy="2424693"/>
          </a:xfrm>
          <a:prstGeom prst="rect">
            <a:avLst/>
          </a:prstGeom>
          <a:noFill/>
          <a:ln w="9525">
            <a:noFill/>
            <a:miter lim="800000"/>
            <a:headEnd/>
            <a:tailEnd/>
          </a:ln>
          <a:effectLst/>
        </p:spPr>
      </p:pic>
    </p:spTree>
    <p:extLst>
      <p:ext uri="{BB962C8B-B14F-4D97-AF65-F5344CB8AC3E}">
        <p14:creationId xmlns:p14="http://schemas.microsoft.com/office/powerpoint/2010/main" val="2898255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idx="1"/>
          </p:nvPr>
        </p:nvSpPr>
        <p:spPr/>
        <p:txBody>
          <a:bodyPr>
            <a:normAutofit fontScale="40000" lnSpcReduction="20000"/>
          </a:bodyPr>
          <a:lstStyle/>
          <a:p>
            <a:pPr>
              <a:buNone/>
            </a:pPr>
            <a:r>
              <a:rPr lang="en-US" b="1" dirty="0">
                <a:latin typeface="Courier New" pitchFamily="49" charset="0"/>
                <a:cs typeface="Courier New" pitchFamily="49" charset="0"/>
              </a:rPr>
              <a:t>Data structure:</a:t>
            </a:r>
          </a:p>
          <a:p>
            <a:pPr>
              <a:buNone/>
            </a:pPr>
            <a:r>
              <a:rPr lang="en-US" b="1" dirty="0">
                <a:latin typeface="Courier New" pitchFamily="49" charset="0"/>
                <a:cs typeface="Courier New" pitchFamily="49" charset="0"/>
              </a:rPr>
              <a:t>     VALUES = Table of</a:t>
            </a:r>
          </a:p>
          <a:p>
            <a:pPr>
              <a:buNone/>
            </a:pPr>
            <a:r>
              <a:rPr lang="en-US" b="1" dirty="0">
                <a:latin typeface="Courier New" pitchFamily="49" charset="0"/>
                <a:cs typeface="Courier New" pitchFamily="49" charset="0"/>
              </a:rPr>
              <a:t>        expression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//name of variable currently holding expression</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For each instruction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src1 OP src2) in execution order</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valnum1 = var2value(src1); valnum2 = var2value(src2);</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IF [OP, valnum1, valnum2] is in VALUES</a:t>
            </a:r>
          </a:p>
          <a:p>
            <a:pPr>
              <a:buNone/>
            </a:pPr>
            <a:r>
              <a:rPr lang="en-US" b="1" dirty="0">
                <a:latin typeface="Courier New" pitchFamily="49" charset="0"/>
                <a:cs typeface="Courier New" pitchFamily="49" charset="0"/>
              </a:rPr>
              <a:t>     v = the index of expression</a:t>
            </a:r>
          </a:p>
          <a:p>
            <a:pPr>
              <a:buNone/>
            </a:pPr>
            <a:r>
              <a:rPr lang="en-US" b="1" dirty="0">
                <a:latin typeface="Courier New" pitchFamily="49" charset="0"/>
                <a:cs typeface="Courier New" pitchFamily="49" charset="0"/>
              </a:rPr>
              <a:t>     Replace instruction with CPY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VALUES[v].</a:t>
            </a:r>
            <a:r>
              <a:rPr lang="en-US" b="1" dirty="0" err="1">
                <a:latin typeface="Courier New" pitchFamily="49" charset="0"/>
                <a:cs typeface="Courier New" pitchFamily="49" charset="0"/>
              </a:rPr>
              <a:t>var</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ELSE</a:t>
            </a:r>
          </a:p>
          <a:p>
            <a:pPr>
              <a:buNone/>
            </a:pPr>
            <a:r>
              <a:rPr lang="en-US" b="1" dirty="0">
                <a:latin typeface="Courier New" pitchFamily="49" charset="0"/>
                <a:cs typeface="Courier New" pitchFamily="49" charset="0"/>
              </a:rPr>
              <a:t>     Add </a:t>
            </a:r>
          </a:p>
          <a:p>
            <a:pPr>
              <a:buNone/>
            </a:pPr>
            <a:r>
              <a:rPr lang="en-US" b="1" dirty="0">
                <a:latin typeface="Courier New" pitchFamily="49" charset="0"/>
                <a:cs typeface="Courier New" pitchFamily="49" charset="0"/>
              </a:rPr>
              <a:t>        expression =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dst</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to VALUES</a:t>
            </a:r>
          </a:p>
          <a:p>
            <a:pPr>
              <a:buNone/>
            </a:pPr>
            <a:r>
              <a:rPr lang="en-US" b="1" dirty="0">
                <a:latin typeface="Courier New" pitchFamily="49" charset="0"/>
                <a:cs typeface="Courier New" pitchFamily="49" charset="0"/>
              </a:rPr>
              <a:t>     v = index of new entry; </a:t>
            </a:r>
            <a:r>
              <a:rPr lang="en-US" b="1" dirty="0">
                <a:solidFill>
                  <a:srgbClr val="009900"/>
                </a:solidFill>
                <a:latin typeface="Courier New" pitchFamily="49" charset="0"/>
                <a:cs typeface="Courier New" pitchFamily="49" charset="0"/>
              </a:rPr>
              <a:t>tv is new temporary for v</a:t>
            </a:r>
          </a:p>
          <a:p>
            <a:pPr>
              <a:buNone/>
            </a:pPr>
            <a:r>
              <a:rPr lang="en-US" b="1" dirty="0">
                <a:solidFill>
                  <a:srgbClr val="009900"/>
                </a:solidFill>
                <a:latin typeface="Courier New" pitchFamily="49" charset="0"/>
                <a:cs typeface="Courier New" pitchFamily="49" charset="0"/>
              </a:rPr>
              <a:t>     Replace instruction with: tv = VALUES[valnum1].</a:t>
            </a:r>
            <a:r>
              <a:rPr lang="en-US" b="1" dirty="0" err="1">
                <a:solidFill>
                  <a:srgbClr val="009900"/>
                </a:solidFill>
                <a:latin typeface="Courier New" pitchFamily="49" charset="0"/>
                <a:cs typeface="Courier New" pitchFamily="49" charset="0"/>
              </a:rPr>
              <a:t>var</a:t>
            </a:r>
            <a:r>
              <a:rPr lang="en-US" b="1" dirty="0">
                <a:solidFill>
                  <a:srgbClr val="009900"/>
                </a:solidFill>
                <a:latin typeface="Courier New" pitchFamily="49" charset="0"/>
                <a:cs typeface="Courier New" pitchFamily="49" charset="0"/>
              </a:rPr>
              <a:t> OP VALUES[valnum2].</a:t>
            </a:r>
            <a:r>
              <a:rPr lang="en-US" b="1" dirty="0" err="1">
                <a:solidFill>
                  <a:srgbClr val="009900"/>
                </a:solidFill>
                <a:latin typeface="Courier New" pitchFamily="49" charset="0"/>
                <a:cs typeface="Courier New" pitchFamily="49" charset="0"/>
              </a:rPr>
              <a:t>var</a:t>
            </a:r>
            <a:endParaRPr lang="en-US" b="1" dirty="0">
              <a:solidFill>
                <a:srgbClr val="009900"/>
              </a:solidFill>
              <a:latin typeface="Courier New" pitchFamily="49" charset="0"/>
              <a:cs typeface="Courier New" pitchFamily="49" charset="0"/>
            </a:endParaRPr>
          </a:p>
          <a:p>
            <a:pPr>
              <a:buNone/>
            </a:pPr>
            <a:r>
              <a:rPr lang="en-US" b="1" dirty="0">
                <a:solidFill>
                  <a:srgbClr val="009900"/>
                </a:solidFill>
                <a:latin typeface="Courier New" pitchFamily="49" charset="0"/>
                <a:cs typeface="Courier New" pitchFamily="49" charset="0"/>
              </a:rPr>
              <a:t>                               </a:t>
            </a:r>
            <a:r>
              <a:rPr lang="en-US" b="1" dirty="0" err="1">
                <a:solidFill>
                  <a:srgbClr val="009900"/>
                </a:solidFill>
                <a:latin typeface="Courier New" pitchFamily="49" charset="0"/>
                <a:cs typeface="Courier New" pitchFamily="49" charset="0"/>
              </a:rPr>
              <a:t>dst</a:t>
            </a:r>
            <a:r>
              <a:rPr lang="en-US" b="1" dirty="0">
                <a:solidFill>
                  <a:srgbClr val="009900"/>
                </a:solidFill>
                <a:latin typeface="Courier New" pitchFamily="49" charset="0"/>
                <a:cs typeface="Courier New" pitchFamily="49" charset="0"/>
              </a:rPr>
              <a:t> = tv;</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set_var2value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v)</a:t>
            </a:r>
          </a:p>
          <a:p>
            <a:pPr>
              <a:buNone/>
            </a:pPr>
            <a:endParaRPr lang="en-US" b="1"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3B18AE90-4419-4CF3-8E84-9F60760ACC6E}" type="slidenum">
              <a:rPr lang="en-US" smtClean="0"/>
              <a:pPr/>
              <a:t>55</a:t>
            </a:fld>
            <a:endParaRPr lang="en-US" dirty="0"/>
          </a:p>
        </p:txBody>
      </p:sp>
    </p:spTree>
    <p:extLst>
      <p:ext uri="{BB962C8B-B14F-4D97-AF65-F5344CB8AC3E}">
        <p14:creationId xmlns:p14="http://schemas.microsoft.com/office/powerpoint/2010/main" val="1291827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a:t>
            </a:r>
          </a:p>
        </p:txBody>
      </p:sp>
      <p:sp>
        <p:nvSpPr>
          <p:cNvPr id="3" name="Content Placeholder 2"/>
          <p:cNvSpPr>
            <a:spLocks noGrp="1"/>
          </p:cNvSpPr>
          <p:nvPr>
            <p:ph idx="1"/>
          </p:nvPr>
        </p:nvSpPr>
        <p:spPr/>
        <p:txBody>
          <a:bodyPr>
            <a:normAutofit lnSpcReduction="10000"/>
          </a:bodyPr>
          <a:lstStyle/>
          <a:p>
            <a:r>
              <a:rPr lang="en-US" b="1" dirty="0"/>
              <a:t>What are the initial values of the variables?</a:t>
            </a:r>
          </a:p>
          <a:p>
            <a:pPr lvl="1"/>
            <a:r>
              <a:rPr lang="en-US" dirty="0"/>
              <a:t>values at beginning of the basic block</a:t>
            </a:r>
          </a:p>
          <a:p>
            <a:pPr lvl="2"/>
            <a:endParaRPr lang="en-US" dirty="0"/>
          </a:p>
          <a:p>
            <a:r>
              <a:rPr lang="en-US" b="1" dirty="0"/>
              <a:t>Possible implementations:</a:t>
            </a:r>
          </a:p>
          <a:p>
            <a:pPr lvl="1"/>
            <a:r>
              <a:rPr lang="en-US" dirty="0"/>
              <a:t>Initialization: create “initial values” for all variables</a:t>
            </a:r>
          </a:p>
          <a:p>
            <a:pPr lvl="1"/>
            <a:r>
              <a:rPr lang="en-US" dirty="0"/>
              <a:t>Or dynamically create them as they are used</a:t>
            </a:r>
          </a:p>
          <a:p>
            <a:pPr lvl="2"/>
            <a:endParaRPr lang="en-US" dirty="0"/>
          </a:p>
          <a:p>
            <a:r>
              <a:rPr lang="en-US" b="1" dirty="0"/>
              <a:t>Implementation of VALUES and var2value: hash tables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56</a:t>
            </a:fld>
            <a:endParaRPr lang="en-US" dirty="0"/>
          </a:p>
        </p:txBody>
      </p:sp>
    </p:spTree>
    <p:extLst>
      <p:ext uri="{BB962C8B-B14F-4D97-AF65-F5344CB8AC3E}">
        <p14:creationId xmlns:p14="http://schemas.microsoft.com/office/powerpoint/2010/main" val="12667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pPr marL="274320">
              <a:spcBef>
                <a:spcPts val="0"/>
              </a:spcBef>
              <a:buNone/>
            </a:pPr>
            <a:r>
              <a:rPr lang="pt-BR" sz="2800" b="1" dirty="0">
                <a:latin typeface="Courier New" pitchFamily="49" charset="0"/>
                <a:cs typeface="Courier New" pitchFamily="49" charset="0"/>
              </a:rPr>
              <a:t>Assign: a-&gt;r1,b-&gt;r2,c-&gt;r3,d-&gt;r4</a:t>
            </a:r>
          </a:p>
          <a:p>
            <a:pPr marL="274320">
              <a:spcBef>
                <a:spcPts val="0"/>
              </a:spcBef>
              <a:buNone/>
            </a:pPr>
            <a:r>
              <a:rPr lang="pt-BR" sz="2800" b="1" dirty="0">
                <a:latin typeface="Courier New" pitchFamily="49" charset="0"/>
                <a:cs typeface="Courier New" pitchFamily="49" charset="0"/>
              </a:rPr>
              <a:t>a = b+c;     ADD t1 = r2,r3</a:t>
            </a:r>
          </a:p>
          <a:p>
            <a:pPr marL="274320">
              <a:spcBef>
                <a:spcPts val="0"/>
              </a:spcBef>
              <a:buNone/>
            </a:pPr>
            <a:r>
              <a:rPr lang="pt-BR" sz="2800" b="1" dirty="0">
                <a:latin typeface="Courier New" pitchFamily="49" charset="0"/>
                <a:cs typeface="Courier New" pitchFamily="49" charset="0"/>
              </a:rPr>
              <a:t>             CPY r1 = t1</a:t>
            </a:r>
          </a:p>
          <a:p>
            <a:pPr marL="274320">
              <a:spcBef>
                <a:spcPts val="0"/>
              </a:spcBef>
              <a:buNone/>
            </a:pPr>
            <a:r>
              <a:rPr lang="pt-BR" sz="2800" b="1" dirty="0">
                <a:latin typeface="Courier New" pitchFamily="49" charset="0"/>
                <a:cs typeface="Courier New" pitchFamily="49" charset="0"/>
              </a:rPr>
              <a:t>b = a-d;     SUB t2 = r1,r4	</a:t>
            </a:r>
          </a:p>
          <a:p>
            <a:pPr marL="274320">
              <a:spcBef>
                <a:spcPts val="0"/>
              </a:spcBef>
              <a:buNone/>
            </a:pPr>
            <a:r>
              <a:rPr lang="pt-BR" sz="2800" b="1" dirty="0">
                <a:latin typeface="Courier New" pitchFamily="49" charset="0"/>
                <a:cs typeface="Courier New" pitchFamily="49" charset="0"/>
              </a:rPr>
              <a:t>             CPY r2 = t2</a:t>
            </a:r>
          </a:p>
          <a:p>
            <a:pPr marL="274320">
              <a:spcBef>
                <a:spcPts val="0"/>
              </a:spcBef>
              <a:buNone/>
            </a:pPr>
            <a:r>
              <a:rPr lang="pt-BR" sz="2800" b="1" dirty="0">
                <a:latin typeface="Courier New" pitchFamily="49" charset="0"/>
                <a:cs typeface="Courier New" pitchFamily="49" charset="0"/>
              </a:rPr>
              <a:t>c = b+c;     ADD t3 = r2,r3</a:t>
            </a:r>
          </a:p>
          <a:p>
            <a:pPr marL="274320">
              <a:spcBef>
                <a:spcPts val="0"/>
              </a:spcBef>
              <a:buNone/>
            </a:pPr>
            <a:r>
              <a:rPr lang="pt-BR" sz="2800" b="1" dirty="0">
                <a:latin typeface="Courier New" pitchFamily="49" charset="0"/>
                <a:cs typeface="Courier New" pitchFamily="49" charset="0"/>
              </a:rPr>
              <a:t>             CPY r3 = t3</a:t>
            </a:r>
          </a:p>
          <a:p>
            <a:pPr marL="274320">
              <a:spcBef>
                <a:spcPts val="0"/>
              </a:spcBef>
              <a:buNone/>
            </a:pPr>
            <a:r>
              <a:rPr lang="pt-BR" sz="2800" b="1" dirty="0">
                <a:latin typeface="Courier New" pitchFamily="49" charset="0"/>
                <a:cs typeface="Courier New" pitchFamily="49" charset="0"/>
              </a:rPr>
              <a:t>d = a-d;     SUB t4 = r1,r4</a:t>
            </a:r>
          </a:p>
          <a:p>
            <a:pPr marL="274320">
              <a:spcBef>
                <a:spcPts val="0"/>
              </a:spcBef>
              <a:buNone/>
            </a:pPr>
            <a:r>
              <a:rPr lang="pt-BR" sz="2800" b="1" dirty="0">
                <a:latin typeface="Courier New" pitchFamily="49" charset="0"/>
                <a:cs typeface="Courier New" pitchFamily="49" charset="0"/>
              </a:rPr>
              <a:t>             CPY r4 = t4</a:t>
            </a:r>
          </a:p>
        </p:txBody>
      </p:sp>
      <p:sp>
        <p:nvSpPr>
          <p:cNvPr id="6" name="Slide Number Placeholder 5"/>
          <p:cNvSpPr>
            <a:spLocks noGrp="1"/>
          </p:cNvSpPr>
          <p:nvPr>
            <p:ph type="sldNum" sz="quarter" idx="12"/>
          </p:nvPr>
        </p:nvSpPr>
        <p:spPr/>
        <p:txBody>
          <a:bodyPr/>
          <a:lstStyle/>
          <a:p>
            <a:fld id="{3B18AE90-4419-4CF3-8E84-9F60760ACC6E}" type="slidenum">
              <a:rPr lang="en-US" smtClean="0"/>
              <a:pPr/>
              <a:t>57</a:t>
            </a:fld>
            <a:endParaRPr lang="en-US" dirty="0"/>
          </a:p>
        </p:txBody>
      </p:sp>
    </p:spTree>
    <p:extLst>
      <p:ext uri="{BB962C8B-B14F-4D97-AF65-F5344CB8AC3E}">
        <p14:creationId xmlns:p14="http://schemas.microsoft.com/office/powerpoint/2010/main" val="1558249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b="1" dirty="0"/>
              <a:t>Comparisons of two abstractions</a:t>
            </a:r>
          </a:p>
          <a:p>
            <a:pPr lvl="1"/>
            <a:r>
              <a:rPr lang="en-US" dirty="0"/>
              <a:t>DAGs</a:t>
            </a:r>
          </a:p>
          <a:p>
            <a:pPr lvl="1"/>
            <a:r>
              <a:rPr lang="en-US" dirty="0"/>
              <a:t>Value numbering</a:t>
            </a:r>
          </a:p>
          <a:p>
            <a:pPr lvl="1"/>
            <a:endParaRPr lang="en-US" dirty="0"/>
          </a:p>
          <a:p>
            <a:r>
              <a:rPr lang="en-US" b="1" dirty="0"/>
              <a:t>Value numbering</a:t>
            </a:r>
          </a:p>
          <a:p>
            <a:pPr lvl="1"/>
            <a:r>
              <a:rPr lang="en-US" dirty="0"/>
              <a:t>VALUE: distinguish between variables and VALUES</a:t>
            </a:r>
          </a:p>
          <a:p>
            <a:pPr lvl="1"/>
            <a:r>
              <a:rPr lang="en-US" dirty="0"/>
              <a:t>TIME</a:t>
            </a:r>
          </a:p>
          <a:p>
            <a:pPr lvl="2"/>
            <a:r>
              <a:rPr lang="en-US" dirty="0"/>
              <a:t>Interpretation of instructions in order of execution</a:t>
            </a:r>
          </a:p>
          <a:p>
            <a:pPr lvl="2"/>
            <a:r>
              <a:rPr lang="en-US" dirty="0"/>
              <a:t>Keep dynamic state information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58</a:t>
            </a:fld>
            <a:endParaRPr lang="en-US" dirty="0"/>
          </a:p>
        </p:txBody>
      </p:sp>
    </p:spTree>
    <p:extLst>
      <p:ext uri="{BB962C8B-B14F-4D97-AF65-F5344CB8AC3E}">
        <p14:creationId xmlns:p14="http://schemas.microsoft.com/office/powerpoint/2010/main" val="1630465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2020</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5344811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D02</a:t>
            </a:r>
          </a:p>
          <a:p>
            <a:pPr algn="l"/>
            <a:r>
              <a:rPr lang="en-US" sz="2000" dirty="0">
                <a:solidFill>
                  <a:schemeClr val="tx1"/>
                </a:solidFill>
              </a:rPr>
              <a:t>BSc. from </a:t>
            </a:r>
            <a:r>
              <a:rPr lang="en-US" sz="2000" dirty="0" err="1">
                <a:solidFill>
                  <a:schemeClr val="tx1"/>
                </a:solidFill>
              </a:rPr>
              <a:t>UofT</a:t>
            </a:r>
            <a:r>
              <a:rPr lang="en-US" sz="2000" dirty="0">
                <a:solidFill>
                  <a:schemeClr val="tx1"/>
                </a:solidFill>
              </a:rPr>
              <a:t> ECE</a:t>
            </a:r>
          </a:p>
          <a:p>
            <a:pPr algn="l"/>
            <a:r>
              <a:rPr lang="en-US" sz="2000" dirty="0">
                <a:solidFill>
                  <a:schemeClr val="tx1"/>
                </a:solidFill>
              </a:rPr>
              <a:t>Research interests: computer architecture, GPUs,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5122" name="Picture 2" descr="Bojian Zheng">
            <a:extLst>
              <a:ext uri="{FF2B5EF4-FFF2-40B4-BE49-F238E27FC236}">
                <a16:creationId xmlns:a16="http://schemas.microsoft.com/office/drawing/2014/main" id="{BFA7E8B2-B558-460F-B4FC-3524AEBE6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71318"/>
            <a:ext cx="2155875" cy="30432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8E9EDD-E61C-44AA-9253-600D1C9B802C}"/>
              </a:ext>
            </a:extLst>
          </p:cNvPr>
          <p:cNvSpPr txBox="1"/>
          <p:nvPr/>
        </p:nvSpPr>
        <p:spPr>
          <a:xfrm>
            <a:off x="304800" y="6019800"/>
            <a:ext cx="5410200" cy="646331"/>
          </a:xfrm>
          <a:prstGeom prst="rect">
            <a:avLst/>
          </a:prstGeom>
          <a:noFill/>
        </p:spPr>
        <p:txBody>
          <a:bodyPr wrap="square" rtlCol="0">
            <a:spAutoFit/>
          </a:bodyPr>
          <a:lstStyle/>
          <a:p>
            <a:r>
              <a:rPr lang="en-US" b="1" dirty="0">
                <a:solidFill>
                  <a:schemeClr val="accent4">
                    <a:lumMod val="75000"/>
                  </a:schemeClr>
                </a:solidFill>
              </a:rPr>
              <a:t>Vector Institute</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a:xfrm>
            <a:off x="457200" y="1646237"/>
            <a:ext cx="8229600" cy="4525963"/>
          </a:xfrm>
        </p:spPr>
        <p:txBody>
          <a:bodyPr>
            <a:normAutofit fontScale="92500" lnSpcReduction="20000"/>
          </a:bodyPr>
          <a:lstStyle/>
          <a:p>
            <a:r>
              <a:rPr lang="en-US" dirty="0"/>
              <a:t>Course Website: </a:t>
            </a:r>
            <a:r>
              <a:rPr lang="en-US" sz="2600" dirty="0">
                <a:hlinkClick r:id="rId2"/>
              </a:rPr>
              <a:t>http://www.cs.toronto.edu/~pekhimenko/courses/cscd70-w20/ </a:t>
            </a:r>
            <a:endParaRPr lang="en-US" sz="2600" dirty="0"/>
          </a:p>
          <a:p>
            <a:pPr lvl="1"/>
            <a:r>
              <a:rPr lang="en-US" sz="2600" dirty="0"/>
              <a:t>Announcements, Syllabus, Course Info, Lecture Notes, Tutorial Notes, Assignments</a:t>
            </a:r>
          </a:p>
          <a:p>
            <a:r>
              <a:rPr lang="en-US" dirty="0"/>
              <a:t>Piazza: </a:t>
            </a:r>
            <a:r>
              <a:rPr lang="en-US" sz="2600" dirty="0">
                <a:hlinkClick r:id="rId3"/>
              </a:rPr>
              <a:t>https://piazza.com/utoronto.ca/winter2020/cscd70/home</a:t>
            </a:r>
            <a:endParaRPr lang="en-US" sz="2600" dirty="0"/>
          </a:p>
          <a:p>
            <a:pPr lvl="1"/>
            <a:r>
              <a:rPr lang="en-US" sz="2600" dirty="0"/>
              <a:t>Questions/Discussions, Syllabus, Announcements</a:t>
            </a:r>
            <a:endParaRPr lang="en-US" dirty="0"/>
          </a:p>
          <a:p>
            <a:r>
              <a:rPr lang="en-US" dirty="0"/>
              <a:t>Quercus</a:t>
            </a:r>
          </a:p>
          <a:p>
            <a:pPr lvl="1"/>
            <a:r>
              <a:rPr lang="en-US" dirty="0"/>
              <a:t>Emails/announcements</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p:txBody>
          <a:bodyPr/>
          <a:lstStyle/>
          <a:p>
            <a:r>
              <a:rPr lang="en-US" dirty="0"/>
              <a:t>Useful Textbook</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pic>
        <p:nvPicPr>
          <p:cNvPr id="6154" name="Picture 10" descr="Image result for aho sethi ullman compilers 2nd edition">
            <a:extLst>
              <a:ext uri="{FF2B5EF4-FFF2-40B4-BE49-F238E27FC236}">
                <a16:creationId xmlns:a16="http://schemas.microsoft.com/office/drawing/2014/main" id="{1AF88EDC-7194-4ECD-87A1-E9C83989F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876550" cy="43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Compiler Introduction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2020</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405536233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3950</Words>
  <Application>Microsoft Office PowerPoint</Application>
  <PresentationFormat>On-screen Show (4:3)</PresentationFormat>
  <Paragraphs>727</Paragraphs>
  <Slides>59</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Calibri</vt:lpstr>
      <vt:lpstr>Courier New</vt:lpstr>
      <vt:lpstr>Garamond</vt:lpstr>
      <vt:lpstr>Myriad Pro Cond</vt:lpstr>
      <vt:lpstr>Tahoma</vt:lpstr>
      <vt:lpstr>Wingdings</vt:lpstr>
      <vt:lpstr>SAFARI_Template</vt:lpstr>
      <vt:lpstr>1_Edge</vt:lpstr>
      <vt:lpstr>Office Theme</vt:lpstr>
      <vt:lpstr>CSC D70:  Compiler Optimization</vt:lpstr>
      <vt:lpstr>CSC D70:  Compiler Optimization Introduction, Logistics</vt:lpstr>
      <vt:lpstr>Summary  </vt:lpstr>
      <vt:lpstr>Syllabus: Who Are We?</vt:lpstr>
      <vt:lpstr>Gennady (Gena) Pekhimenko</vt:lpstr>
      <vt:lpstr>Bojian Zheng</vt:lpstr>
      <vt:lpstr>Course Information: Where to Get? </vt:lpstr>
      <vt:lpstr>Useful Textbook</vt:lpstr>
      <vt:lpstr>CSC D70:  Compiler Optimization Compiler Introduction</vt:lpstr>
      <vt:lpstr>Why Computing Matters (So Much)?</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Looking back Evolution of processors</vt:lpstr>
      <vt:lpstr>Any Solution Moving Forward?</vt:lpstr>
      <vt:lpstr>Heterogeneity and Specialization</vt:lpstr>
      <vt:lpstr>Programmability versus Efficiency</vt:lpstr>
      <vt:lpstr>Introduction to Compilers</vt:lpstr>
      <vt:lpstr>What Do Compilers Do?</vt:lpstr>
      <vt:lpstr>How Can the Compiler Improve Performance?</vt:lpstr>
      <vt:lpstr>What Would You Get Out of This Course?</vt:lpstr>
      <vt:lpstr>Structure of a Compiler</vt:lpstr>
      <vt:lpstr>Ingredients in a Compiler Optimization</vt:lpstr>
      <vt:lpstr>Ingredients in a Compiler Optimization</vt:lpstr>
      <vt:lpstr>Ingredients in a Compiler Optimization</vt:lpstr>
      <vt:lpstr>Representation: Instructions</vt:lpstr>
      <vt:lpstr>Optimization Example</vt:lpstr>
      <vt:lpstr>Translated Code</vt:lpstr>
      <vt:lpstr>Representation: a Basic Block</vt:lpstr>
      <vt:lpstr>Flow Graphs</vt:lpstr>
      <vt:lpstr>Find the Basic Blocks</vt:lpstr>
      <vt:lpstr>Basic Blocks from Example</vt:lpstr>
      <vt:lpstr>Partitioning into Basic Blocks</vt:lpstr>
      <vt:lpstr>PowerPoint Presentation</vt:lpstr>
      <vt:lpstr>Sources of Optimizations</vt:lpstr>
      <vt:lpstr>Local Optimizations</vt:lpstr>
      <vt:lpstr>Example</vt:lpstr>
      <vt:lpstr>Example</vt:lpstr>
      <vt:lpstr>(Intraprocedural) Global Optimizations</vt:lpstr>
      <vt:lpstr>Example</vt:lpstr>
      <vt:lpstr>Example (After Global CSE)</vt:lpstr>
      <vt:lpstr>Induction Variable Elimination</vt:lpstr>
      <vt:lpstr>Example</vt:lpstr>
      <vt:lpstr>Example (After IV Elimination)</vt:lpstr>
      <vt:lpstr>Loop Invariant Code Motion</vt:lpstr>
      <vt:lpstr>Machine Dependent Optimizations</vt:lpstr>
      <vt:lpstr>Local Optimizations (More Details)</vt:lpstr>
      <vt:lpstr>Graph Abstractions</vt:lpstr>
      <vt:lpstr>Graph Abstractions</vt:lpstr>
      <vt:lpstr>How well do DAGs hold up across statements?</vt:lpstr>
      <vt:lpstr>Critique of DAGs</vt:lpstr>
      <vt:lpstr>Value Number: Another Abstraction</vt:lpstr>
      <vt:lpstr>Algorithm</vt:lpstr>
      <vt:lpstr>More Details</vt:lpstr>
      <vt:lpstr>Example</vt:lpstr>
      <vt:lpstr>Conclusions</vt:lpstr>
      <vt:lpstr>CSC D70:  Compiler Optimization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2020-01-12T22:53:39Z</dcterms:modified>
</cp:coreProperties>
</file>